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8" r:id="rId1"/>
  </p:sldMasterIdLst>
  <p:notesMasterIdLst>
    <p:notesMasterId r:id="rId12"/>
  </p:notesMasterIdLst>
  <p:sldIdLst>
    <p:sldId id="256" r:id="rId2"/>
    <p:sldId id="257" r:id="rId3"/>
    <p:sldId id="264" r:id="rId4"/>
    <p:sldId id="260" r:id="rId5"/>
    <p:sldId id="261" r:id="rId6"/>
    <p:sldId id="258" r:id="rId7"/>
    <p:sldId id="259" r:id="rId8"/>
    <p:sldId id="265" r:id="rId9"/>
    <p:sldId id="263"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06" autoAdjust="0"/>
    <p:restoredTop sz="82899" autoAdjust="0"/>
  </p:normalViewPr>
  <p:slideViewPr>
    <p:cSldViewPr snapToGrid="0">
      <p:cViewPr varScale="1">
        <p:scale>
          <a:sx n="64" d="100"/>
          <a:sy n="64" d="100"/>
        </p:scale>
        <p:origin x="524" y="44"/>
      </p:cViewPr>
      <p:guideLst/>
    </p:cSldViewPr>
  </p:slideViewPr>
  <p:notesTextViewPr>
    <p:cViewPr>
      <p:scale>
        <a:sx n="1" d="1"/>
        <a:sy n="1" d="1"/>
      </p:scale>
      <p:origin x="0" y="-1236"/>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7481A-09DF-4C5E-B691-6F99F27CE65B}" type="datetimeFigureOut">
              <a:rPr kumimoji="1" lang="ja-JP" altLang="en-US" smtClean="0"/>
              <a:t>2017/4/4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3BB9B4-F310-48CF-83A9-D08A177A6D72}" type="slidenum">
              <a:rPr kumimoji="1" lang="ja-JP" altLang="en-US" smtClean="0"/>
              <a:t>‹#›</a:t>
            </a:fld>
            <a:endParaRPr kumimoji="1" lang="ja-JP" altLang="en-US"/>
          </a:p>
        </p:txBody>
      </p:sp>
    </p:spTree>
    <p:extLst>
      <p:ext uri="{BB962C8B-B14F-4D97-AF65-F5344CB8AC3E}">
        <p14:creationId xmlns:p14="http://schemas.microsoft.com/office/powerpoint/2010/main" val="254463875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こんにちは</a:t>
            </a:r>
            <a:br>
              <a:rPr lang="ja-JP" altLang="en-US" dirty="0" smtClean="0"/>
            </a:br>
            <a:r>
              <a:rPr lang="ja-JP" altLang="en-US" dirty="0" smtClean="0"/>
              <a:t>私たちは自律移動ロボット開発プロジェクト・サーキットです。</a:t>
            </a:r>
            <a:endParaRPr lang="en-US" altLang="ja-JP" dirty="0" smtClean="0"/>
          </a:p>
          <a:p>
            <a:r>
              <a:rPr kumimoji="1" lang="ja-JP" altLang="en-US" dirty="0" smtClean="0"/>
              <a:t>いまから５分少々の時間で、サーキットの紹介をさせていただきたいと思います</a:t>
            </a:r>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1</a:t>
            </a:fld>
            <a:endParaRPr kumimoji="1" lang="ja-JP" altLang="en-US"/>
          </a:p>
        </p:txBody>
      </p:sp>
    </p:spTree>
    <p:extLst>
      <p:ext uri="{BB962C8B-B14F-4D97-AF65-F5344CB8AC3E}">
        <p14:creationId xmlns:p14="http://schemas.microsoft.com/office/powerpoint/2010/main" val="42799760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はい、最後に、お知らせです</a:t>
            </a:r>
            <a:endParaRPr kumimoji="1" lang="en-US" altLang="ja-JP" dirty="0" smtClean="0"/>
          </a:p>
          <a:p>
            <a:endParaRPr kumimoji="1" lang="en-US" altLang="ja-JP" dirty="0" smtClean="0"/>
          </a:p>
          <a:p>
            <a:r>
              <a:rPr kumimoji="1" lang="en-US" altLang="ja-JP" dirty="0" smtClean="0"/>
              <a:t>CIR-KIT</a:t>
            </a:r>
            <a:r>
              <a:rPr kumimoji="1" lang="ja-JP" altLang="en-US" dirty="0" smtClean="0"/>
              <a:t>が毎年実施していることですけど、</a:t>
            </a:r>
            <a:endParaRPr kumimoji="1" lang="en-US" altLang="ja-JP" dirty="0" smtClean="0"/>
          </a:p>
          <a:p>
            <a:r>
              <a:rPr kumimoji="1" lang="ja-JP" altLang="en-US" dirty="0" smtClean="0"/>
              <a:t>ライントレース体験会を行います</a:t>
            </a:r>
            <a:endParaRPr kumimoji="1" lang="en-US" altLang="ja-JP" dirty="0" smtClean="0"/>
          </a:p>
          <a:p>
            <a:endParaRPr kumimoji="1" lang="en-US" altLang="ja-JP" dirty="0" smtClean="0"/>
          </a:p>
          <a:p>
            <a:r>
              <a:rPr kumimoji="1" lang="ja-JP" altLang="en-US" dirty="0" smtClean="0"/>
              <a:t>時間はだいたい前のとおりです</a:t>
            </a:r>
            <a:endParaRPr kumimoji="1" lang="en-US" altLang="ja-JP" dirty="0" smtClean="0"/>
          </a:p>
          <a:p>
            <a:r>
              <a:rPr kumimoji="1" lang="ja-JP" altLang="en-US" dirty="0" smtClean="0"/>
              <a:t>まあメンバーか誰かがいたら、教えてもらえると思います</a:t>
            </a:r>
            <a:endParaRPr kumimoji="1" lang="en-US" altLang="ja-JP" dirty="0" smtClean="0"/>
          </a:p>
          <a:p>
            <a:endParaRPr kumimoji="1" lang="en-US" altLang="ja-JP" dirty="0" smtClean="0"/>
          </a:p>
          <a:p>
            <a:r>
              <a:rPr kumimoji="1" lang="ja-JP" altLang="en-US" dirty="0" smtClean="0"/>
              <a:t>場所はものつくり工房、</a:t>
            </a:r>
            <a:endParaRPr kumimoji="1" lang="en-US" altLang="ja-JP" dirty="0" smtClean="0"/>
          </a:p>
          <a:p>
            <a:r>
              <a:rPr kumimoji="1" lang="ja-JP" altLang="en-US" dirty="0" smtClean="0"/>
              <a:t>ものつくり工房の場所については、あとで</a:t>
            </a:r>
            <a:r>
              <a:rPr kumimoji="1" lang="en-US" altLang="ja-JP" dirty="0" err="1" smtClean="0"/>
              <a:t>kyutech</a:t>
            </a:r>
            <a:r>
              <a:rPr kumimoji="1" lang="en-US" altLang="ja-JP" dirty="0" smtClean="0"/>
              <a:t>-JAIRO</a:t>
            </a:r>
            <a:r>
              <a:rPr kumimoji="1" lang="ja-JP" altLang="en-US" dirty="0" err="1" smtClean="0"/>
              <a:t>さん</a:t>
            </a:r>
            <a:r>
              <a:rPr kumimoji="1" lang="ja-JP" altLang="en-US" dirty="0" smtClean="0"/>
              <a:t>から詳しく説明があると思いますが、</a:t>
            </a:r>
            <a:endParaRPr kumimoji="1" lang="en-US" altLang="ja-JP" dirty="0" smtClean="0"/>
          </a:p>
          <a:p>
            <a:r>
              <a:rPr kumimoji="1" lang="ja-JP" altLang="en-US" dirty="0" smtClean="0"/>
              <a:t>それでもわからないよーって方は</a:t>
            </a:r>
            <a:endParaRPr kumimoji="1" lang="en-US" altLang="ja-JP" dirty="0" smtClean="0"/>
          </a:p>
          <a:p>
            <a:r>
              <a:rPr kumimoji="1" lang="ja-JP" altLang="en-US" dirty="0" smtClean="0"/>
              <a:t>この赤いロボット、</a:t>
            </a:r>
            <a:r>
              <a:rPr kumimoji="1" lang="en-US" altLang="ja-JP" dirty="0" smtClean="0"/>
              <a:t>CIR-KIT</a:t>
            </a:r>
            <a:r>
              <a:rPr kumimoji="1" lang="ja-JP" altLang="en-US" dirty="0" smtClean="0"/>
              <a:t>五号機ですね、こいつについていけば辿り着くことが出来ると思いますので</a:t>
            </a:r>
            <a:endParaRPr kumimoji="1" lang="en-US" altLang="ja-JP" dirty="0" smtClean="0"/>
          </a:p>
          <a:p>
            <a:r>
              <a:rPr kumimoji="1" lang="ja-JP" altLang="en-US" dirty="0" smtClean="0"/>
              <a:t>ついていってみてください</a:t>
            </a:r>
            <a:endParaRPr kumimoji="1" lang="en-US" altLang="ja-JP" dirty="0" smtClean="0"/>
          </a:p>
          <a:p>
            <a:endParaRPr kumimoji="1" lang="en-US" altLang="ja-JP" dirty="0" smtClean="0"/>
          </a:p>
          <a:p>
            <a:r>
              <a:rPr kumimoji="1" lang="ja-JP" altLang="en-US" dirty="0" smtClean="0"/>
              <a:t>それでは何か質問は？？</a:t>
            </a:r>
            <a:endParaRPr kumimoji="1" lang="en-US" altLang="ja-JP" dirty="0" smtClean="0"/>
          </a:p>
          <a:p>
            <a:endParaRPr kumimoji="1" lang="en-US" altLang="ja-JP" dirty="0" smtClean="0"/>
          </a:p>
          <a:p>
            <a:r>
              <a:rPr kumimoji="1" lang="ja-JP" altLang="en-US" dirty="0" smtClean="0"/>
              <a:t>それでは</a:t>
            </a:r>
            <a:r>
              <a:rPr kumimoji="1" lang="en-US" altLang="ja-JP" dirty="0" smtClean="0"/>
              <a:t>CIR-KIT</a:t>
            </a:r>
            <a:r>
              <a:rPr kumimoji="1" lang="ja-JP" altLang="en-US" dirty="0" smtClean="0"/>
              <a:t>の紹介を終わりたいと思います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10</a:t>
            </a:fld>
            <a:endParaRPr kumimoji="1" lang="ja-JP" altLang="en-US"/>
          </a:p>
        </p:txBody>
      </p:sp>
    </p:spTree>
    <p:extLst>
      <p:ext uri="{BB962C8B-B14F-4D97-AF65-F5344CB8AC3E}">
        <p14:creationId xmlns:p14="http://schemas.microsoft.com/office/powerpoint/2010/main" val="1298079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サーキットとは、</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簡単に言えば、ロボットを作っている団体ですね</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今年で１０周年になる、伝統ある団体ですけれども</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活動日時は、基本的に個人に任せるかたちで、活動していまして、</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まあ、だいたい平日の放課後とか土日に来たり、来なかったりしてるわけですけれども</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決まった</a:t>
            </a:r>
            <a:r>
              <a:rPr lang="ja-JP" altLang="en-US" dirty="0" smtClean="0"/>
              <a:t>活動日時はありません</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学部生を中心にものつくり工房にて日々活動を行っています。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また、部費</a:t>
            </a:r>
            <a:r>
              <a:rPr kumimoji="1" lang="ja-JP" altLang="en-US" dirty="0" smtClean="0"/>
              <a:t>を徴収することはありません</a:t>
            </a:r>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2</a:t>
            </a:fld>
            <a:endParaRPr kumimoji="1" lang="ja-JP" altLang="en-US"/>
          </a:p>
        </p:txBody>
      </p:sp>
    </p:spTree>
    <p:extLst>
      <p:ext uri="{BB962C8B-B14F-4D97-AF65-F5344CB8AC3E}">
        <p14:creationId xmlns:p14="http://schemas.microsoft.com/office/powerpoint/2010/main" val="2454790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CIR-KIT</a:t>
            </a:r>
            <a:r>
              <a:rPr lang="ja-JP" altLang="en-US" dirty="0" smtClean="0"/>
              <a:t>は毎年、つくばチャレンジという大会で成果を残すことを目標に活動しています</a:t>
            </a:r>
            <a:endParaRPr lang="en-US" altLang="ja-JP" dirty="0" smtClean="0"/>
          </a:p>
          <a:p>
            <a:endParaRPr lang="en-US" altLang="ja-JP" dirty="0" smtClean="0"/>
          </a:p>
          <a:p>
            <a:r>
              <a:rPr lang="ja-JP" altLang="en-US" dirty="0" smtClean="0"/>
              <a:t>つくばチャレンジとは茨城県つくば市で行われる、自律移動ロボットの</a:t>
            </a:r>
            <a:r>
              <a:rPr lang="ja-JP" altLang="en-US" dirty="0" smtClean="0"/>
              <a:t>公開実験</a:t>
            </a:r>
            <a:r>
              <a:rPr lang="ja-JP" altLang="en-US" dirty="0" smtClean="0"/>
              <a:t>です。</a:t>
            </a:r>
            <a:endParaRPr lang="en-US" altLang="ja-JP" dirty="0" smtClean="0"/>
          </a:p>
          <a:p>
            <a:r>
              <a:rPr lang="ja-JP" altLang="en-US" dirty="0" smtClean="0"/>
              <a:t>昨年５３</a:t>
            </a:r>
            <a:r>
              <a:rPr lang="ja-JP" altLang="en-US" dirty="0" smtClean="0"/>
              <a:t>チーム</a:t>
            </a:r>
            <a:r>
              <a:rPr lang="ja-JP" altLang="en-US" dirty="0" smtClean="0"/>
              <a:t>６２台が参加しています</a:t>
            </a:r>
            <a:endParaRPr lang="en-US" altLang="ja-JP" dirty="0" smtClean="0"/>
          </a:p>
          <a:p>
            <a:endParaRPr lang="en-US" altLang="ja-JP" dirty="0" smtClean="0"/>
          </a:p>
          <a:p>
            <a:r>
              <a:rPr lang="ja-JP" altLang="en-US" dirty="0" smtClean="0"/>
              <a:t>全国から大学や研究室、企業なんかが参加してまして、</a:t>
            </a:r>
            <a:endParaRPr lang="en-US" altLang="ja-JP" dirty="0" smtClean="0"/>
          </a:p>
          <a:p>
            <a:r>
              <a:rPr lang="ja-JP" altLang="en-US" dirty="0" smtClean="0"/>
              <a:t>有名所で</a:t>
            </a:r>
            <a:r>
              <a:rPr lang="ja-JP" altLang="en-US" dirty="0" smtClean="0"/>
              <a:t>は東工大、早稲田</a:t>
            </a:r>
            <a:r>
              <a:rPr lang="ja-JP" altLang="en-US" dirty="0" smtClean="0"/>
              <a:t>、防大、明治大学などが挙げられます</a:t>
            </a:r>
            <a:endParaRPr lang="en-US" altLang="ja-JP" dirty="0" smtClean="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3</a:t>
            </a:fld>
            <a:endParaRPr kumimoji="1" lang="ja-JP" altLang="en-US"/>
          </a:p>
        </p:txBody>
      </p:sp>
    </p:spTree>
    <p:extLst>
      <p:ext uri="{BB962C8B-B14F-4D97-AF65-F5344CB8AC3E}">
        <p14:creationId xmlns:p14="http://schemas.microsoft.com/office/powerpoint/2010/main" val="1084517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そんなつくばチャレンジですが、</a:t>
            </a:r>
            <a:endParaRPr kumimoji="1" lang="en-US" altLang="ja-JP" dirty="0" smtClean="0"/>
          </a:p>
          <a:p>
            <a:endParaRPr kumimoji="1" lang="en-US" altLang="ja-JP" dirty="0" smtClean="0"/>
          </a:p>
          <a:p>
            <a:r>
              <a:rPr kumimoji="1" lang="ja-JP" altLang="en-US" dirty="0" smtClean="0"/>
              <a:t>私達</a:t>
            </a:r>
            <a:r>
              <a:rPr kumimoji="1" lang="en-US" altLang="ja-JP" dirty="0" smtClean="0"/>
              <a:t>CIR-KIT</a:t>
            </a:r>
            <a:r>
              <a:rPr kumimoji="1" lang="ja-JP" altLang="en-US" dirty="0" smtClean="0"/>
              <a:t>は、全長</a:t>
            </a:r>
            <a:r>
              <a:rPr kumimoji="1" lang="en-US" altLang="ja-JP" dirty="0" smtClean="0"/>
              <a:t>2177m</a:t>
            </a:r>
            <a:r>
              <a:rPr kumimoji="1" lang="ja-JP" altLang="en-US" dirty="0" smtClean="0"/>
              <a:t>のコースを見事、完走させることが出来ました。</a:t>
            </a:r>
            <a:endParaRPr kumimoji="1" lang="en-US" altLang="ja-JP" dirty="0" smtClean="0"/>
          </a:p>
          <a:p>
            <a:endParaRPr kumimoji="1" lang="en-US" altLang="ja-JP" dirty="0" smtClean="0"/>
          </a:p>
          <a:p>
            <a:r>
              <a:rPr kumimoji="1" lang="ja-JP" altLang="en-US" dirty="0" smtClean="0"/>
              <a:t>完走できたロボットっていうのが結構少なくって、</a:t>
            </a:r>
            <a:endParaRPr kumimoji="1" lang="en-US" altLang="ja-JP" dirty="0" smtClean="0"/>
          </a:p>
          <a:p>
            <a:r>
              <a:rPr kumimoji="1" lang="ja-JP" altLang="en-US" dirty="0" smtClean="0"/>
              <a:t>全</a:t>
            </a:r>
            <a:r>
              <a:rPr kumimoji="1" lang="en-US" altLang="ja-JP" dirty="0" smtClean="0"/>
              <a:t>62</a:t>
            </a:r>
            <a:r>
              <a:rPr kumimoji="1" lang="ja-JP" altLang="en-US" dirty="0" smtClean="0"/>
              <a:t>台中</a:t>
            </a:r>
            <a:r>
              <a:rPr kumimoji="1" lang="en-US" altLang="ja-JP" dirty="0" smtClean="0"/>
              <a:t>12</a:t>
            </a:r>
            <a:r>
              <a:rPr kumimoji="1" lang="ja-JP" altLang="en-US" dirty="0" smtClean="0"/>
              <a:t>台しかいないんですね</a:t>
            </a:r>
            <a:endParaRPr kumimoji="1" lang="en-US" altLang="ja-JP" dirty="0" smtClean="0"/>
          </a:p>
          <a:p>
            <a:endParaRPr kumimoji="1" lang="en-US" altLang="ja-JP" dirty="0" smtClean="0"/>
          </a:p>
          <a:p>
            <a:r>
              <a:rPr kumimoji="1" lang="ja-JP" altLang="en-US" dirty="0" smtClean="0"/>
              <a:t>つまり</a:t>
            </a:r>
            <a:r>
              <a:rPr kumimoji="1" lang="en-US" altLang="ja-JP" dirty="0" smtClean="0"/>
              <a:t>CIR-KIT</a:t>
            </a:r>
            <a:r>
              <a:rPr kumimoji="1" lang="ja-JP" altLang="en-US" dirty="0" smtClean="0"/>
              <a:t>は、上位</a:t>
            </a:r>
            <a:r>
              <a:rPr kumimoji="1" lang="en-US" altLang="ja-JP" dirty="0" smtClean="0"/>
              <a:t>20</a:t>
            </a:r>
            <a:r>
              <a:rPr kumimoji="1" lang="ja-JP" altLang="en-US" dirty="0" smtClean="0"/>
              <a:t>％に入ることができた、</a:t>
            </a:r>
            <a:endParaRPr kumimoji="1" lang="en-US" altLang="ja-JP" dirty="0" smtClean="0"/>
          </a:p>
          <a:p>
            <a:r>
              <a:rPr kumimoji="1" lang="ja-JP" altLang="en-US" dirty="0" smtClean="0"/>
              <a:t>全国的に見ても高い水準の開発団体だといえます。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4</a:t>
            </a:fld>
            <a:endParaRPr kumimoji="1" lang="ja-JP" altLang="en-US"/>
          </a:p>
        </p:txBody>
      </p:sp>
    </p:spTree>
    <p:extLst>
      <p:ext uri="{BB962C8B-B14F-4D97-AF65-F5344CB8AC3E}">
        <p14:creationId xmlns:p14="http://schemas.microsoft.com/office/powerpoint/2010/main" val="2970773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普段の活動内容としましては、</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smtClean="0">
                <a:latin typeface="メイリオ" panose="020B0604030504040204" pitchFamily="50" charset="-128"/>
                <a:ea typeface="メイリオ" panose="020B0604030504040204" pitchFamily="50" charset="-128"/>
              </a:rPr>
              <a:t>本団体の</a:t>
            </a:r>
            <a:r>
              <a:rPr kumimoji="1" lang="ja-JP" altLang="en-US" sz="1200" b="0" dirty="0" smtClean="0">
                <a:latin typeface="メイリオ" panose="020B0604030504040204" pitchFamily="50" charset="-128"/>
                <a:ea typeface="メイリオ" panose="020B0604030504040204" pitchFamily="50" charset="-128"/>
              </a:rPr>
              <a:t>プロジェクト開発、つまり</a:t>
            </a:r>
            <a:endParaRPr kumimoji="1" lang="en-US" altLang="ja-JP" sz="1200" b="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dirty="0" smtClean="0">
                <a:latin typeface="メイリオ" panose="020B0604030504040204" pitchFamily="50" charset="-128"/>
                <a:ea typeface="メイリオ" panose="020B0604030504040204" pitchFamily="50" charset="-128"/>
              </a:rPr>
              <a:t>つくばチャレンジへ向けてのロボット開発及びプロジェクト運営です。</a:t>
            </a:r>
            <a:endParaRPr kumimoji="1" lang="en-US" altLang="ja-JP" sz="1200" b="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dirty="0" smtClean="0">
                <a:latin typeface="メイリオ" panose="020B0604030504040204" pitchFamily="50" charset="-128"/>
                <a:ea typeface="メイリオ" panose="020B0604030504040204" pitchFamily="50" charset="-128"/>
              </a:rPr>
              <a:t>また、大会まで時間があるときは</a:t>
            </a:r>
            <a:endParaRPr kumimoji="1" lang="en-US" altLang="ja-JP" sz="1200" b="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dirty="0" smtClean="0">
                <a:latin typeface="メイリオ" panose="020B0604030504040204" pitchFamily="50" charset="-128"/>
                <a:ea typeface="メイリオ" panose="020B0604030504040204" pitchFamily="50" charset="-128"/>
              </a:rPr>
              <a:t>各個人の知識、スキルの向上にあてたり、</a:t>
            </a:r>
            <a:endParaRPr kumimoji="1" lang="en-US" altLang="ja-JP" sz="1200" b="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dirty="0" smtClean="0">
                <a:latin typeface="メイリオ" panose="020B0604030504040204" pitchFamily="50" charset="-128"/>
                <a:ea typeface="メイリオ" panose="020B0604030504040204" pitchFamily="50" charset="-128"/>
              </a:rPr>
              <a:t>新入部員の指導を行っています。</a:t>
            </a:r>
            <a:endParaRPr kumimoji="1" lang="en-US" altLang="ja-JP" sz="1200" b="0" dirty="0" smtClean="0">
              <a:latin typeface="メイリオ" panose="020B0604030504040204" pitchFamily="50" charset="-128"/>
              <a:ea typeface="メイリオ" panose="020B0604030504040204" pitchFamily="50" charset="-128"/>
            </a:endParaRPr>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5</a:t>
            </a:fld>
            <a:endParaRPr kumimoji="1" lang="ja-JP" altLang="en-US"/>
          </a:p>
        </p:txBody>
      </p:sp>
    </p:spTree>
    <p:extLst>
      <p:ext uri="{BB962C8B-B14F-4D97-AF65-F5344CB8AC3E}">
        <p14:creationId xmlns:p14="http://schemas.microsoft.com/office/powerpoint/2010/main" val="2848488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今年度の活動予定は、例年の通り、つくばチャレンジへの参加</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まずはこれを第一に開発を進めていきまして、</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またそこでの知識や経験活かしまして、</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写真にもあります</a:t>
            </a:r>
            <a:r>
              <a:rPr lang="ja-JP" altLang="en-US" dirty="0" smtClean="0"/>
              <a:t>、</a:t>
            </a:r>
            <a:r>
              <a:rPr lang="ja-JP" altLang="en-US" dirty="0" err="1" smtClean="0"/>
              <a:t>ぺっぱ</a:t>
            </a:r>
            <a:r>
              <a:rPr lang="ja-JP" altLang="en-US" dirty="0" smtClean="0"/>
              <a:t>ーさんも</a:t>
            </a:r>
            <a:r>
              <a:rPr lang="ja-JP" altLang="en-US" dirty="0" smtClean="0"/>
              <a:t>そうですけど</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案内ロボットの開発も進めていこうかなと思っております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また</a:t>
            </a:r>
            <a:r>
              <a:rPr lang="en-US" altLang="ja-JP" dirty="0" smtClean="0"/>
              <a:t>CIR-KIT</a:t>
            </a:r>
            <a:r>
              <a:rPr lang="ja-JP" altLang="en-US" dirty="0" smtClean="0"/>
              <a:t>のもつ知識や技術を後の世代に伝えるべく</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新人教育も行ってまいります</a:t>
            </a:r>
            <a:endParaRPr kumimoji="1" lang="ja-JP" altLang="en-US" dirty="0" smtClean="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6</a:t>
            </a:fld>
            <a:endParaRPr kumimoji="1" lang="ja-JP" altLang="en-US"/>
          </a:p>
        </p:txBody>
      </p:sp>
    </p:spTree>
    <p:extLst>
      <p:ext uri="{BB962C8B-B14F-4D97-AF65-F5344CB8AC3E}">
        <p14:creationId xmlns:p14="http://schemas.microsoft.com/office/powerpoint/2010/main" val="774848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じゃあ一年生は実際に入ってから何をするかといいますと</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まずは新入部員の育成</a:t>
            </a:r>
            <a:r>
              <a:rPr lang="ja-JP" altLang="en-US" dirty="0" smtClean="0"/>
              <a:t>と称して</a:t>
            </a:r>
            <a:r>
              <a:rPr lang="ja-JP" altLang="en-US" dirty="0" smtClean="0"/>
              <a:t>、ライントレースやじゃんけんゲームの作成を通してプログラミングに慣れてもらいます。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先輩たちも</a:t>
            </a:r>
            <a:r>
              <a:rPr lang="en-US" altLang="ja-JP" dirty="0" smtClean="0"/>
              <a:t>1</a:t>
            </a:r>
            <a:r>
              <a:rPr lang="ja-JP" altLang="en-US" dirty="0" smtClean="0"/>
              <a:t>から丁寧に教えてくださるので初心者でも安心して取り組む事ができます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サーキットに入って一年間たった人のプログラムです。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AI</a:t>
            </a:r>
            <a:r>
              <a:rPr kumimoji="1" lang="ja-JP" altLang="en-US" dirty="0" smtClean="0"/>
              <a:t>を搭載したオセロゲームのプログラムですね</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まだ未完成ですが</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「うわっ」って思うかもしれませんが</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なんの予備知識のない人でも</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サーキットに入って一年間それなりに頑張れば</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このくらいは書けるようになります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7</a:t>
            </a:fld>
            <a:endParaRPr kumimoji="1" lang="ja-JP" altLang="en-US"/>
          </a:p>
        </p:txBody>
      </p:sp>
    </p:spTree>
    <p:extLst>
      <p:ext uri="{BB962C8B-B14F-4D97-AF65-F5344CB8AC3E}">
        <p14:creationId xmlns:p14="http://schemas.microsoft.com/office/powerpoint/2010/main" val="3989356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またプログラミングなどのソフトウェアだけでなく</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ハードウェアに興味のある方は、ハードの方の学習も出来ます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また、数ある学生プロジェクト内でも珍しいのが</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一年生からでも正規</a:t>
            </a:r>
            <a:r>
              <a:rPr lang="ja-JP" altLang="en-US" dirty="0" smtClean="0"/>
              <a:t>のプロジェクト、つくばチャレンジへ</a:t>
            </a:r>
            <a:r>
              <a:rPr lang="ja-JP" altLang="en-US" dirty="0" smtClean="0"/>
              <a:t>の開発に参加出来ます</a:t>
            </a:r>
            <a:endParaRPr kumimoji="1" lang="ja-JP" altLang="en-US" dirty="0" smtClean="0"/>
          </a:p>
          <a:p>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8</a:t>
            </a:fld>
            <a:endParaRPr kumimoji="1" lang="ja-JP" altLang="en-US"/>
          </a:p>
        </p:txBody>
      </p:sp>
    </p:spTree>
    <p:extLst>
      <p:ext uri="{BB962C8B-B14F-4D97-AF65-F5344CB8AC3E}">
        <p14:creationId xmlns:p14="http://schemas.microsoft.com/office/powerpoint/2010/main" val="4108306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まあ散々褒めちぎった感はあるますけど、</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サーキットの特長をまとえてみますと、</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まず充実</a:t>
            </a:r>
            <a:r>
              <a:rPr kumimoji="1" lang="ja-JP" altLang="en-US" dirty="0" smtClean="0"/>
              <a:t>した教育制度が</a:t>
            </a:r>
            <a:r>
              <a:rPr kumimoji="1" lang="ja-JP" altLang="en-US" dirty="0" smtClean="0"/>
              <a:t>あるということ、つまり初心者や全く知識のない人でも安心だということ</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dirty="0" smtClean="0">
                <a:latin typeface="メイリオ" panose="020B0604030504040204" pitchFamily="50" charset="-128"/>
                <a:ea typeface="メイリオ" panose="020B0604030504040204" pitchFamily="50" charset="-128"/>
              </a:rPr>
              <a:t>それからハードウェア</a:t>
            </a:r>
            <a:r>
              <a:rPr lang="ja-JP" altLang="en-US" sz="1200" dirty="0" smtClean="0">
                <a:latin typeface="メイリオ" panose="020B0604030504040204" pitchFamily="50" charset="-128"/>
                <a:ea typeface="メイリオ" panose="020B0604030504040204" pitchFamily="50" charset="-128"/>
              </a:rPr>
              <a:t>、ソフトウェア</a:t>
            </a:r>
            <a:r>
              <a:rPr lang="ja-JP" altLang="en-US" sz="1200" b="0" dirty="0" smtClean="0">
                <a:latin typeface="メイリオ" panose="020B0604030504040204" pitchFamily="50" charset="-128"/>
                <a:ea typeface="メイリオ" panose="020B0604030504040204" pitchFamily="50" charset="-128"/>
              </a:rPr>
              <a:t>どちらも</a:t>
            </a:r>
            <a:r>
              <a:rPr lang="ja-JP" altLang="en-US" sz="1200" b="0" dirty="0" smtClean="0">
                <a:latin typeface="メイリオ" panose="020B0604030504040204" pitchFamily="50" charset="-128"/>
                <a:ea typeface="メイリオ" panose="020B0604030504040204" pitchFamily="50" charset="-128"/>
              </a:rPr>
              <a:t>できるということ。また</a:t>
            </a:r>
            <a:r>
              <a:rPr lang="en-US" altLang="ja-JP" sz="1200" b="0" dirty="0" smtClean="0">
                <a:latin typeface="メイリオ" panose="020B0604030504040204" pitchFamily="50" charset="-128"/>
                <a:ea typeface="メイリオ" panose="020B0604030504040204" pitchFamily="50" charset="-128"/>
              </a:rPr>
              <a:t>CIR-KIT</a:t>
            </a:r>
            <a:r>
              <a:rPr lang="ja-JP" altLang="en-US" sz="1200" b="0" dirty="0" smtClean="0">
                <a:latin typeface="メイリオ" panose="020B0604030504040204" pitchFamily="50" charset="-128"/>
                <a:ea typeface="メイリオ" panose="020B0604030504040204" pitchFamily="50" charset="-128"/>
              </a:rPr>
              <a:t>は特</a:t>
            </a:r>
            <a:r>
              <a:rPr lang="ja-JP" altLang="en-US" sz="1200" b="0" dirty="0" smtClean="0">
                <a:latin typeface="メイリオ" panose="020B0604030504040204" pitchFamily="50" charset="-128"/>
                <a:ea typeface="メイリオ" panose="020B0604030504040204" pitchFamily="50" charset="-128"/>
              </a:rPr>
              <a:t>に</a:t>
            </a:r>
            <a:r>
              <a:rPr lang="ja-JP" altLang="en-US" sz="1200" b="0" dirty="0" smtClean="0">
                <a:latin typeface="メイリオ" panose="020B0604030504040204" pitchFamily="50" charset="-128"/>
                <a:ea typeface="メイリオ" panose="020B0604030504040204" pitchFamily="50" charset="-128"/>
              </a:rPr>
              <a:t>ソフトウェア、プログラミングですね、に強くて</a:t>
            </a:r>
            <a:endParaRPr lang="en-US" altLang="ja-JP" sz="1200" b="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0" dirty="0" smtClean="0">
                <a:latin typeface="メイリオ" panose="020B0604030504040204" pitchFamily="50" charset="-128"/>
                <a:ea typeface="メイリオ" panose="020B0604030504040204" pitchFamily="50" charset="-128"/>
              </a:rPr>
              <a:t>情報</a:t>
            </a:r>
            <a:r>
              <a:rPr lang="ja-JP" altLang="en-US" sz="1200" b="0" dirty="0" smtClean="0">
                <a:latin typeface="メイリオ" panose="020B0604030504040204" pitchFamily="50" charset="-128"/>
                <a:ea typeface="メイリオ" panose="020B0604030504040204" pitchFamily="50" charset="-128"/>
              </a:rPr>
              <a:t>系の授業では</a:t>
            </a:r>
            <a:r>
              <a:rPr lang="ja-JP" altLang="en-US" sz="1200" b="0" dirty="0" smtClean="0">
                <a:latin typeface="メイリオ" panose="020B0604030504040204" pitchFamily="50" charset="-128"/>
                <a:ea typeface="メイリオ" panose="020B0604030504040204" pitchFamily="50" charset="-128"/>
              </a:rPr>
              <a:t>無双状態です、余裕ですね</a:t>
            </a:r>
            <a:endParaRPr lang="en-US" altLang="ja-JP" sz="1200" b="0" dirty="0" smtClean="0">
              <a:latin typeface="メイリオ" panose="020B0604030504040204" pitchFamily="50" charset="-128"/>
              <a:ea typeface="メイリオ" panose="020B0604030504040204" pitchFamily="50" charset="-128"/>
            </a:endParaRPr>
          </a:p>
          <a:p>
            <a:endParaRPr kumimoji="1" lang="en-US" altLang="ja-JP" dirty="0" smtClean="0"/>
          </a:p>
          <a:p>
            <a:r>
              <a:rPr kumimoji="1" lang="ja-JP" altLang="en-US" dirty="0" smtClean="0"/>
              <a:t>あと、ものつくり系の団体って男ばっかりなイメージがあるかもしれませんが、</a:t>
            </a:r>
            <a:endParaRPr kumimoji="1" lang="en-US" altLang="ja-JP" dirty="0" smtClean="0"/>
          </a:p>
          <a:p>
            <a:r>
              <a:rPr kumimoji="1" lang="ja-JP" altLang="en-US" dirty="0" smtClean="0"/>
              <a:t>大丈夫です、安心してください</a:t>
            </a:r>
            <a:endParaRPr kumimoji="1" lang="en-US" altLang="ja-JP" dirty="0" smtClean="0"/>
          </a:p>
          <a:p>
            <a:r>
              <a:rPr kumimoji="1" lang="ja-JP" altLang="en-US" dirty="0" smtClean="0"/>
              <a:t>女性部員も何人かいます！大歓迎ですので男女問わず、興味のある方は是非遊びに来てみてください</a:t>
            </a:r>
            <a:endParaRPr kumimoji="1" lang="ja-JP" altLang="en-US" dirty="0" smtClean="0"/>
          </a:p>
        </p:txBody>
      </p:sp>
      <p:sp>
        <p:nvSpPr>
          <p:cNvPr id="4" name="スライド番号プレースホルダー 3"/>
          <p:cNvSpPr>
            <a:spLocks noGrp="1"/>
          </p:cNvSpPr>
          <p:nvPr>
            <p:ph type="sldNum" sz="quarter" idx="10"/>
          </p:nvPr>
        </p:nvSpPr>
        <p:spPr/>
        <p:txBody>
          <a:bodyPr/>
          <a:lstStyle/>
          <a:p>
            <a:fld id="{E63BB9B4-F310-48CF-83A9-D08A177A6D72}" type="slidenum">
              <a:rPr kumimoji="1" lang="ja-JP" altLang="en-US" smtClean="0"/>
              <a:t>9</a:t>
            </a:fld>
            <a:endParaRPr kumimoji="1" lang="ja-JP" altLang="en-US"/>
          </a:p>
        </p:txBody>
      </p:sp>
    </p:spTree>
    <p:extLst>
      <p:ext uri="{BB962C8B-B14F-4D97-AF65-F5344CB8AC3E}">
        <p14:creationId xmlns:p14="http://schemas.microsoft.com/office/powerpoint/2010/main" val="1699651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0329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21854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67751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smtClean="0"/>
              <a:t>マスター テキストの書式設定</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560719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48323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7814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ja-JP" altLang="en-US" smtClean="0"/>
              <a:t>マスター タイトルの書式設定</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ja-JP" altLang="en-US" smtClean="0"/>
              <a:t>マスター テキストの書式設定</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6369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84413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242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8096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4046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19049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213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35956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9910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03868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ja-JP" altLang="en-US" smtClean="0"/>
              <a:t>マスター タイトルの書式設定</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61BEF0D-F0BB-DE4B-95CE-6DB70DBA9567}" type="datetimeFigureOut">
              <a:rPr lang="en-US" smtClean="0"/>
              <a:pPr/>
              <a:t>4/4/2017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9039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4/4/2017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36745681"/>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Lst>
  <p:txStyles>
    <p:titleStyle>
      <a:lvl1pPr algn="ctr" defTabSz="457200" rtl="0" eaLnBrk="1" latinLnBrk="0" hangingPunct="1">
        <a:spcBef>
          <a:spcPct val="0"/>
        </a:spcBef>
        <a:buNone/>
        <a:defRPr kumimoji="1" sz="4000" kern="1200" cap="none">
          <a:ln w="3175" cmpd="sng">
            <a:noFill/>
          </a:ln>
          <a:solidFill>
            <a:schemeClr val="tx1"/>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5" name="正方形/長方形 4"/>
          <p:cNvSpPr/>
          <p:nvPr/>
        </p:nvSpPr>
        <p:spPr>
          <a:xfrm>
            <a:off x="0" y="0"/>
            <a:ext cx="4234543" cy="5410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p:cNvSpPr/>
          <p:nvPr/>
        </p:nvSpPr>
        <p:spPr>
          <a:xfrm>
            <a:off x="0" y="3603172"/>
            <a:ext cx="6618514" cy="32548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ctrTitle"/>
          </p:nvPr>
        </p:nvSpPr>
        <p:spPr>
          <a:xfrm>
            <a:off x="2721428" y="1792770"/>
            <a:ext cx="6418835" cy="2567563"/>
          </a:xfrm>
          <a:ln w="66675" cmpd="dbl">
            <a:noFill/>
          </a:ln>
        </p:spPr>
        <p:txBody>
          <a:bodyPr>
            <a:noAutofit/>
          </a:bodyPr>
          <a:lstStyle/>
          <a:p>
            <a:r>
              <a:rPr kumimoji="1" lang="en-US" altLang="ja-JP" sz="21500" dirty="0" smtClean="0">
                <a:solidFill>
                  <a:schemeClr val="bg1"/>
                </a:solidFill>
                <a:latin typeface="Agency FB" panose="020B0503020202020204" pitchFamily="34" charset="0"/>
                <a:cs typeface="Courier New" panose="02070309020205020404" pitchFamily="49" charset="0"/>
              </a:rPr>
              <a:t>CI</a:t>
            </a:r>
            <a:r>
              <a:rPr kumimoji="1" lang="en-US" altLang="ja-JP" sz="21500" dirty="0" smtClean="0">
                <a:ln w="22225">
                  <a:noFill/>
                </a:ln>
                <a:solidFill>
                  <a:srgbClr val="C00000"/>
                </a:solidFill>
                <a:latin typeface="Agency FB" panose="020B0503020202020204" pitchFamily="34" charset="0"/>
                <a:cs typeface="Courier New" panose="02070309020205020404" pitchFamily="49" charset="0"/>
              </a:rPr>
              <a:t>R</a:t>
            </a:r>
            <a:r>
              <a:rPr lang="en-US" altLang="ja-JP" sz="21500" dirty="0">
                <a:solidFill>
                  <a:schemeClr val="bg1"/>
                </a:solidFill>
                <a:latin typeface="Agency FB" panose="020B0503020202020204" pitchFamily="34" charset="0"/>
                <a:cs typeface="Courier New" panose="02070309020205020404" pitchFamily="49" charset="0"/>
              </a:rPr>
              <a:t>-</a:t>
            </a:r>
            <a:r>
              <a:rPr kumimoji="1" lang="en-US" altLang="ja-JP" sz="21500" dirty="0" smtClean="0">
                <a:solidFill>
                  <a:schemeClr val="bg1"/>
                </a:solidFill>
                <a:latin typeface="Agency FB" panose="020B0503020202020204" pitchFamily="34" charset="0"/>
                <a:cs typeface="Courier New" panose="02070309020205020404" pitchFamily="49" charset="0"/>
              </a:rPr>
              <a:t>KIT</a:t>
            </a:r>
            <a:endParaRPr kumimoji="1" lang="ja-JP" altLang="en-US" sz="11500" dirty="0">
              <a:solidFill>
                <a:schemeClr val="bg1"/>
              </a:solidFill>
              <a:latin typeface="Agency FB" panose="020B0503020202020204" pitchFamily="34" charset="0"/>
              <a:cs typeface="Courier New" panose="02070309020205020404" pitchFamily="49" charset="0"/>
            </a:endParaRPr>
          </a:p>
        </p:txBody>
      </p:sp>
      <p:sp>
        <p:nvSpPr>
          <p:cNvPr id="3" name="サブタイトル 2"/>
          <p:cNvSpPr>
            <a:spLocks noGrp="1"/>
          </p:cNvSpPr>
          <p:nvPr>
            <p:ph type="subTitle" idx="1"/>
          </p:nvPr>
        </p:nvSpPr>
        <p:spPr>
          <a:xfrm>
            <a:off x="1553574" y="4828622"/>
            <a:ext cx="9440034" cy="1049867"/>
          </a:xfrm>
        </p:spPr>
        <p:txBody>
          <a:bodyPr>
            <a:normAutofit fontScale="92500"/>
          </a:bodyPr>
          <a:lstStyle/>
          <a:p>
            <a:r>
              <a:rPr kumimoji="1" lang="en-US" altLang="ja-JP" sz="4800" b="1" dirty="0" smtClean="0">
                <a:solidFill>
                  <a:schemeClr val="bg1"/>
                </a:solidFill>
                <a:latin typeface="Arial" panose="020B0604020202020204" pitchFamily="34" charset="0"/>
                <a:cs typeface="Arial" panose="020B0604020202020204" pitchFamily="34" charset="0"/>
              </a:rPr>
              <a:t>C</a:t>
            </a:r>
            <a:r>
              <a:rPr kumimoji="1" lang="en-US" altLang="ja-JP" sz="2800" dirty="0" smtClean="0">
                <a:solidFill>
                  <a:schemeClr val="bg1"/>
                </a:solidFill>
                <a:latin typeface="Arial" panose="020B0604020202020204" pitchFamily="34" charset="0"/>
                <a:cs typeface="Arial" panose="020B0604020202020204" pitchFamily="34" charset="0"/>
              </a:rPr>
              <a:t>reate</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ntelligent</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800" b="1" dirty="0" smtClean="0">
                <a:ln w="19050">
                  <a:solidFill>
                    <a:schemeClr val="tx1">
                      <a:alpha val="25000"/>
                    </a:schemeClr>
                  </a:solidFill>
                </a:ln>
                <a:solidFill>
                  <a:srgbClr val="C00000"/>
                </a:solidFill>
                <a:latin typeface="Arial" panose="020B0604020202020204" pitchFamily="34" charset="0"/>
                <a:cs typeface="Arial" panose="020B0604020202020204" pitchFamily="34" charset="0"/>
              </a:rPr>
              <a:t>R</a:t>
            </a:r>
            <a:r>
              <a:rPr kumimoji="1" lang="en-US" altLang="ja-JP" sz="2800" dirty="0" smtClean="0">
                <a:solidFill>
                  <a:schemeClr val="bg1"/>
                </a:solidFill>
                <a:latin typeface="Arial" panose="020B0604020202020204" pitchFamily="34" charset="0"/>
                <a:cs typeface="Arial" panose="020B0604020202020204" pitchFamily="34" charset="0"/>
              </a:rPr>
              <a:t>obots</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K</a:t>
            </a:r>
            <a:r>
              <a:rPr kumimoji="1" lang="en-US" altLang="ja-JP" sz="2800" dirty="0" smtClean="0">
                <a:solidFill>
                  <a:schemeClr val="bg1"/>
                </a:solidFill>
                <a:latin typeface="Arial" panose="020B0604020202020204" pitchFamily="34" charset="0"/>
                <a:cs typeface="Arial" panose="020B0604020202020204" pitchFamily="34" charset="0"/>
              </a:rPr>
              <a:t>yushu</a:t>
            </a:r>
            <a:r>
              <a:rPr kumimoji="1" lang="en-US" altLang="ja-JP" sz="2800" b="1" dirty="0" smtClean="0">
                <a:solidFill>
                  <a:schemeClr val="bg1"/>
                </a:solidFill>
                <a:latin typeface="Arial" panose="020B0604020202020204" pitchFamily="34" charset="0"/>
                <a:cs typeface="Arial" panose="020B0604020202020204" pitchFamily="34" charset="0"/>
              </a:rPr>
              <a:t> </a:t>
            </a:r>
            <a:r>
              <a:rPr kumimoji="1" lang="en-US" altLang="ja-JP" sz="4400" b="1" dirty="0" smtClean="0">
                <a:solidFill>
                  <a:schemeClr val="bg1"/>
                </a:solidFill>
                <a:latin typeface="Arial" panose="020B0604020202020204" pitchFamily="34" charset="0"/>
                <a:cs typeface="Arial" panose="020B0604020202020204" pitchFamily="34" charset="0"/>
              </a:rPr>
              <a:t>I</a:t>
            </a:r>
            <a:r>
              <a:rPr kumimoji="1" lang="en-US" altLang="ja-JP" sz="2800" dirty="0" smtClean="0">
                <a:solidFill>
                  <a:schemeClr val="bg1"/>
                </a:solidFill>
                <a:latin typeface="Arial" panose="020B0604020202020204" pitchFamily="34" charset="0"/>
                <a:cs typeface="Arial" panose="020B0604020202020204" pitchFamily="34" charset="0"/>
              </a:rPr>
              <a:t>nstitute of </a:t>
            </a:r>
            <a:r>
              <a:rPr kumimoji="1" lang="en-US" altLang="ja-JP" sz="4800" b="1" dirty="0" smtClean="0">
                <a:solidFill>
                  <a:schemeClr val="bg1"/>
                </a:solidFill>
                <a:latin typeface="Arial" panose="020B0604020202020204" pitchFamily="34" charset="0"/>
                <a:cs typeface="Arial" panose="020B0604020202020204" pitchFamily="34" charset="0"/>
              </a:rPr>
              <a:t>T</a:t>
            </a:r>
            <a:r>
              <a:rPr kumimoji="1" lang="en-US" altLang="ja-JP" sz="2800" dirty="0" smtClean="0">
                <a:solidFill>
                  <a:schemeClr val="bg1"/>
                </a:solidFill>
                <a:latin typeface="Arial" panose="020B0604020202020204" pitchFamily="34" charset="0"/>
                <a:cs typeface="Arial" panose="020B0604020202020204" pitchFamily="34" charset="0"/>
              </a:rPr>
              <a:t>echnology</a:t>
            </a:r>
            <a:endParaRPr kumimoji="1" lang="ja-JP" altLang="en-US" sz="28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475657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14252" y="-287863"/>
            <a:ext cx="6558827" cy="2106030"/>
          </a:xfrm>
        </p:spPr>
        <p:txBody>
          <a:bodyPr>
            <a:normAutofit/>
          </a:bodyPr>
          <a:lstStyle/>
          <a:p>
            <a:r>
              <a:rPr kumimoji="1" lang="en-US" altLang="ja-JP" sz="8000" b="1" dirty="0" smtClean="0">
                <a:ln w="3175" cmpd="sng">
                  <a:solidFill>
                    <a:schemeClr val="tx1"/>
                  </a:solidFill>
                </a:ln>
                <a:solidFill>
                  <a:srgbClr val="C00000"/>
                </a:solidFill>
                <a:latin typeface="Segoe UI" panose="020B0502040204020203" pitchFamily="34" charset="0"/>
                <a:cs typeface="Segoe UI" panose="020B0502040204020203" pitchFamily="34" charset="0"/>
              </a:rPr>
              <a:t>CAUTION!!!</a:t>
            </a:r>
            <a:endParaRPr kumimoji="1" lang="ja-JP" altLang="en-US" sz="8000" b="1" dirty="0">
              <a:ln w="3175" cmpd="sng">
                <a:solidFill>
                  <a:schemeClr val="tx1"/>
                </a:solidFill>
              </a:ln>
              <a:solidFill>
                <a:srgbClr val="C00000"/>
              </a:solidFill>
              <a:latin typeface="Segoe UI" panose="020B0502040204020203" pitchFamily="34" charset="0"/>
              <a:cs typeface="Segoe UI" panose="020B0502040204020203" pitchFamily="34" charset="0"/>
            </a:endParaRPr>
          </a:p>
        </p:txBody>
      </p:sp>
      <p:sp>
        <p:nvSpPr>
          <p:cNvPr id="4" name="テキスト ボックス 3"/>
          <p:cNvSpPr txBox="1"/>
          <p:nvPr/>
        </p:nvSpPr>
        <p:spPr>
          <a:xfrm>
            <a:off x="3214252" y="2498651"/>
            <a:ext cx="6943060" cy="1200329"/>
          </a:xfrm>
          <a:prstGeom prst="rect">
            <a:avLst/>
          </a:prstGeom>
          <a:noFill/>
        </p:spPr>
        <p:txBody>
          <a:bodyPr wrap="square" rtlCol="0">
            <a:spAutoFit/>
          </a:bodyPr>
          <a:lstStyle/>
          <a:p>
            <a:r>
              <a:rPr kumimoji="1" lang="ja-JP" altLang="en-US" sz="3600" dirty="0" smtClean="0">
                <a:latin typeface="メイリオ" panose="020B0604030504040204" pitchFamily="50" charset="-128"/>
                <a:ea typeface="メイリオ" panose="020B0604030504040204" pitchFamily="50" charset="-128"/>
              </a:rPr>
              <a:t>時間：放課後～（平日）</a:t>
            </a:r>
            <a:endParaRPr kumimoji="1" lang="en-US" altLang="ja-JP" sz="3600" dirty="0" smtClean="0">
              <a:latin typeface="メイリオ" panose="020B0604030504040204" pitchFamily="50" charset="-128"/>
              <a:ea typeface="メイリオ" panose="020B0604030504040204" pitchFamily="50" charset="-128"/>
            </a:endParaRPr>
          </a:p>
          <a:p>
            <a:r>
              <a:rPr kumimoji="1" lang="en-US" altLang="ja-JP" sz="3600" dirty="0">
                <a:latin typeface="メイリオ" panose="020B0604030504040204" pitchFamily="50" charset="-128"/>
                <a:ea typeface="メイリオ" panose="020B0604030504040204" pitchFamily="50" charset="-128"/>
              </a:rPr>
              <a:t>	</a:t>
            </a:r>
            <a:r>
              <a:rPr kumimoji="1" lang="ja-JP" altLang="en-US" sz="3600" dirty="0" smtClean="0">
                <a:latin typeface="メイリオ" panose="020B0604030504040204" pitchFamily="50" charset="-128"/>
                <a:ea typeface="メイリオ" panose="020B0604030504040204" pitchFamily="50" charset="-128"/>
              </a:rPr>
              <a:t>　：昼頃～　（土日）</a:t>
            </a:r>
            <a:endParaRPr kumimoji="1" lang="ja-JP" altLang="en-US" sz="3600" dirty="0">
              <a:latin typeface="メイリオ" panose="020B0604030504040204" pitchFamily="50" charset="-128"/>
              <a:ea typeface="メイリオ" panose="020B0604030504040204" pitchFamily="50" charset="-128"/>
            </a:endParaRPr>
          </a:p>
        </p:txBody>
      </p:sp>
      <p:sp>
        <p:nvSpPr>
          <p:cNvPr id="5" name="テキスト ボックス 4"/>
          <p:cNvSpPr txBox="1"/>
          <p:nvPr/>
        </p:nvSpPr>
        <p:spPr>
          <a:xfrm>
            <a:off x="3766413" y="1698911"/>
            <a:ext cx="5454503" cy="707886"/>
          </a:xfrm>
          <a:prstGeom prst="rect">
            <a:avLst/>
          </a:prstGeom>
          <a:noFill/>
        </p:spPr>
        <p:txBody>
          <a:bodyPr wrap="square" rtlCol="0">
            <a:spAutoFit/>
          </a:bodyPr>
          <a:lstStyle/>
          <a:p>
            <a:r>
              <a:rPr kumimoji="1" lang="ja-JP" altLang="en-US" sz="4000" b="1" dirty="0" smtClean="0">
                <a:latin typeface="メイリオ" panose="020B0604030504040204" pitchFamily="50" charset="-128"/>
                <a:ea typeface="メイリオ" panose="020B0604030504040204" pitchFamily="50" charset="-128"/>
              </a:rPr>
              <a:t>ライントレース体験会</a:t>
            </a:r>
            <a:endParaRPr kumimoji="1" lang="ja-JP" altLang="en-US" sz="4000" b="1"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3214252" y="3698980"/>
            <a:ext cx="4801314" cy="646331"/>
          </a:xfrm>
          <a:prstGeom prst="rect">
            <a:avLst/>
          </a:prstGeom>
          <a:noFill/>
        </p:spPr>
        <p:txBody>
          <a:bodyPr wrap="none" rtlCol="0">
            <a:spAutoFit/>
          </a:bodyPr>
          <a:lstStyle/>
          <a:p>
            <a:r>
              <a:rPr kumimoji="1" lang="ja-JP" altLang="en-US" sz="3600" dirty="0" smtClean="0">
                <a:latin typeface="メイリオ" panose="020B0604030504040204" pitchFamily="50" charset="-128"/>
                <a:ea typeface="メイリオ" panose="020B0604030504040204" pitchFamily="50" charset="-128"/>
              </a:rPr>
              <a:t>場所：</a:t>
            </a:r>
            <a:r>
              <a:rPr kumimoji="1" lang="ja-JP" altLang="en-US" sz="3600" b="1" u="sng" dirty="0" smtClean="0">
                <a:latin typeface="メイリオ" panose="020B0604030504040204" pitchFamily="50" charset="-128"/>
                <a:ea typeface="メイリオ" panose="020B0604030504040204" pitchFamily="50" charset="-128"/>
              </a:rPr>
              <a:t>ものつくり工房</a:t>
            </a:r>
            <a:endParaRPr kumimoji="1" lang="ja-JP" altLang="en-US" sz="3600" b="1" u="sng" dirty="0">
              <a:latin typeface="メイリオ" panose="020B0604030504040204" pitchFamily="50" charset="-128"/>
              <a:ea typeface="メイリオ" panose="020B0604030504040204" pitchFamily="50" charset="-128"/>
            </a:endParaRPr>
          </a:p>
        </p:txBody>
      </p:sp>
      <p:pic>
        <p:nvPicPr>
          <p:cNvPr id="9" name="図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5693" y="1910021"/>
            <a:ext cx="3866307" cy="5118100"/>
          </a:xfrm>
          <a:prstGeom prst="rect">
            <a:avLst/>
          </a:prstGeom>
        </p:spPr>
      </p:pic>
      <p:sp>
        <p:nvSpPr>
          <p:cNvPr id="10" name="右矢印吹き出し 9"/>
          <p:cNvSpPr/>
          <p:nvPr/>
        </p:nvSpPr>
        <p:spPr>
          <a:xfrm>
            <a:off x="2074111" y="4899309"/>
            <a:ext cx="6251582" cy="1371600"/>
          </a:xfrm>
          <a:prstGeom prst="rightArrowCallout">
            <a:avLst>
              <a:gd name="adj1" fmla="val 26550"/>
              <a:gd name="adj2" fmla="val 26551"/>
              <a:gd name="adj3" fmla="val 45930"/>
              <a:gd name="adj4" fmla="val 79264"/>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200" b="1" dirty="0" smtClean="0">
                <a:latin typeface="メイリオ" panose="020B0604030504040204" pitchFamily="50" charset="-128"/>
                <a:ea typeface="メイリオ" panose="020B0604030504040204" pitchFamily="50" charset="-128"/>
              </a:rPr>
              <a:t>このロボットが目印！！</a:t>
            </a:r>
            <a:endParaRPr kumimoji="1" lang="ja-JP" altLang="en-US" sz="3200" b="1" dirty="0">
              <a:latin typeface="メイリオ" panose="020B0604030504040204" pitchFamily="50" charset="-128"/>
              <a:ea typeface="メイリオ" panose="020B0604030504040204" pitchFamily="50" charset="-128"/>
            </a:endParaRPr>
          </a:p>
        </p:txBody>
      </p:sp>
      <p:sp>
        <p:nvSpPr>
          <p:cNvPr id="11" name="テキスト ボックス 10"/>
          <p:cNvSpPr txBox="1"/>
          <p:nvPr/>
        </p:nvSpPr>
        <p:spPr>
          <a:xfrm>
            <a:off x="9434742" y="4102944"/>
            <a:ext cx="1648208" cy="369332"/>
          </a:xfrm>
          <a:prstGeom prst="rect">
            <a:avLst/>
          </a:prstGeom>
          <a:noFill/>
        </p:spPr>
        <p:txBody>
          <a:bodyPr wrap="none" rtlCol="0">
            <a:spAutoFit/>
          </a:bodyPr>
          <a:lstStyle/>
          <a:p>
            <a:r>
              <a:rPr kumimoji="1" lang="en-US" altLang="ja-JP" dirty="0" smtClean="0">
                <a:latin typeface="Segoe UI" panose="020B0502040204020203" pitchFamily="34" charset="0"/>
                <a:cs typeface="Segoe UI" panose="020B0502040204020203" pitchFamily="34" charset="0"/>
              </a:rPr>
              <a:t>CIR-KIT</a:t>
            </a:r>
            <a:r>
              <a:rPr kumimoji="1" lang="ja-JP" altLang="en-US" dirty="0">
                <a:latin typeface="Segoe UI" panose="020B0502040204020203" pitchFamily="34" charset="0"/>
                <a:cs typeface="Segoe UI" panose="020B0502040204020203" pitchFamily="34" charset="0"/>
              </a:rPr>
              <a:t> </a:t>
            </a:r>
            <a:r>
              <a:rPr kumimoji="1" lang="en-US" altLang="ja-JP" dirty="0" smtClean="0"/>
              <a:t> </a:t>
            </a:r>
            <a:r>
              <a:rPr kumimoji="1" lang="en-US" altLang="ja-JP" dirty="0" smtClean="0">
                <a:latin typeface="メイリオ" panose="020B0604030504040204" pitchFamily="50" charset="-128"/>
                <a:ea typeface="メイリオ" panose="020B0604030504040204" pitchFamily="50" charset="-128"/>
              </a:rPr>
              <a:t>5</a:t>
            </a:r>
            <a:r>
              <a:rPr kumimoji="1" lang="ja-JP" altLang="en-US" dirty="0">
                <a:latin typeface="メイリオ" panose="020B0604030504040204" pitchFamily="50" charset="-128"/>
                <a:ea typeface="メイリオ" panose="020B0604030504040204" pitchFamily="50" charset="-128"/>
              </a:rPr>
              <a:t>号機</a:t>
            </a:r>
            <a:endParaRPr kumimoji="1" lang="en-US" altLang="ja-JP"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449215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19820" y="0"/>
            <a:ext cx="10041147" cy="1752599"/>
          </a:xfrm>
        </p:spPr>
        <p:txBody>
          <a:bodyPr>
            <a:normAutofit/>
          </a:bodyPr>
          <a:lstStyle/>
          <a:p>
            <a:r>
              <a:rPr kumimoji="1" lang="en-US" altLang="ja-JP" sz="8000" b="1" dirty="0" smtClean="0">
                <a:latin typeface="Segoe UI" panose="020B0502040204020203" pitchFamily="34" charset="0"/>
                <a:cs typeface="Segoe UI" panose="020B0502040204020203" pitchFamily="34" charset="0"/>
              </a:rPr>
              <a:t>CIR-KIT</a:t>
            </a:r>
            <a:r>
              <a:rPr kumimoji="1" lang="ja-JP" altLang="en-US" sz="6000" b="1" dirty="0" smtClean="0">
                <a:latin typeface="メイリオ" panose="020B0604030504040204" pitchFamily="50" charset="-128"/>
                <a:ea typeface="メイリオ" panose="020B0604030504040204" pitchFamily="50" charset="-128"/>
              </a:rPr>
              <a:t>とは</a:t>
            </a:r>
            <a:endParaRPr kumimoji="1" lang="ja-JP" altLang="en-US" sz="60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3203902" y="1480454"/>
            <a:ext cx="8759241" cy="1338349"/>
          </a:xfrm>
        </p:spPr>
        <p:txBody>
          <a:bodyPr>
            <a:normAutofit fontScale="25000" lnSpcReduction="20000"/>
          </a:bodyPr>
          <a:lstStyle/>
          <a:p>
            <a:pPr marL="0" indent="0">
              <a:buNone/>
            </a:pPr>
            <a:r>
              <a:rPr lang="ja-JP" altLang="en-US" sz="17600" b="1" dirty="0" smtClean="0">
                <a:latin typeface="メイリオ" panose="020B0604030504040204" pitchFamily="50" charset="-128"/>
                <a:ea typeface="メイリオ" panose="020B0604030504040204" pitchFamily="50" charset="-128"/>
              </a:rPr>
              <a:t>ロボット</a:t>
            </a:r>
            <a:r>
              <a:rPr lang="ja-JP" altLang="en-US" sz="17600" dirty="0" smtClean="0">
                <a:latin typeface="メイリオ" panose="020B0604030504040204" pitchFamily="50" charset="-128"/>
                <a:ea typeface="メイリオ" panose="020B0604030504040204" pitchFamily="50" charset="-128"/>
              </a:rPr>
              <a:t>の開発をしている団体</a:t>
            </a:r>
            <a:endParaRPr lang="en-US" altLang="ja-JP" sz="176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endParaRPr kumimoji="1" lang="ja-JP" altLang="en-US" dirty="0"/>
          </a:p>
        </p:txBody>
      </p:sp>
      <p:sp>
        <p:nvSpPr>
          <p:cNvPr id="5" name="テキスト ボックス 4"/>
          <p:cNvSpPr txBox="1"/>
          <p:nvPr/>
        </p:nvSpPr>
        <p:spPr>
          <a:xfrm>
            <a:off x="2909988" y="3025632"/>
            <a:ext cx="7181069" cy="2862322"/>
          </a:xfrm>
          <a:prstGeom prst="rect">
            <a:avLst/>
          </a:prstGeom>
          <a:noFill/>
        </p:spPr>
        <p:txBody>
          <a:bodyPr wrap="square" rtlCol="0">
            <a:spAutoFit/>
          </a:bodyPr>
          <a:lstStyle/>
          <a:p>
            <a:r>
              <a:rPr kumimoji="1" lang="ja-JP" altLang="en-US" sz="4400" dirty="0" smtClean="0"/>
              <a:t>活動日時</a:t>
            </a:r>
            <a:r>
              <a:rPr kumimoji="1" lang="en-US" altLang="ja-JP" sz="4400" dirty="0" smtClean="0"/>
              <a:t>	</a:t>
            </a:r>
            <a:r>
              <a:rPr kumimoji="1" lang="ja-JP" altLang="en-US" sz="4400" dirty="0" smtClean="0"/>
              <a:t>：個人の</a:t>
            </a:r>
            <a:r>
              <a:rPr kumimoji="1" lang="ja-JP" altLang="en-US" sz="4800" b="1" dirty="0" smtClean="0">
                <a:solidFill>
                  <a:srgbClr val="C00000"/>
                </a:solidFill>
              </a:rPr>
              <a:t>自由</a:t>
            </a:r>
            <a:r>
              <a:rPr kumimoji="1" lang="ja-JP" altLang="en-US" sz="4400" dirty="0" smtClean="0"/>
              <a:t>！</a:t>
            </a:r>
            <a:endParaRPr kumimoji="1" lang="en-US" altLang="ja-JP" sz="4400" dirty="0" smtClean="0"/>
          </a:p>
          <a:p>
            <a:r>
              <a:rPr kumimoji="1" lang="ja-JP" altLang="en-US" sz="4400" dirty="0" smtClean="0"/>
              <a:t>メンバー</a:t>
            </a:r>
            <a:r>
              <a:rPr kumimoji="1" lang="en-US" altLang="ja-JP" sz="4400" dirty="0" smtClean="0"/>
              <a:t>	</a:t>
            </a:r>
            <a:r>
              <a:rPr kumimoji="1" lang="ja-JP" altLang="en-US" sz="4400" dirty="0" smtClean="0"/>
              <a:t>：学部生が中心</a:t>
            </a:r>
            <a:endParaRPr kumimoji="1" lang="en-US" altLang="ja-JP" sz="4400" dirty="0" smtClean="0"/>
          </a:p>
          <a:p>
            <a:r>
              <a:rPr kumimoji="1" lang="en-US" altLang="ja-JP" sz="4400" dirty="0"/>
              <a:t>	</a:t>
            </a:r>
            <a:r>
              <a:rPr kumimoji="1" lang="ja-JP" altLang="en-US" sz="4400" dirty="0" smtClean="0"/>
              <a:t>場所　</a:t>
            </a:r>
            <a:r>
              <a:rPr kumimoji="1" lang="en-US" altLang="ja-JP" sz="4400" dirty="0" smtClean="0"/>
              <a:t>	</a:t>
            </a:r>
            <a:r>
              <a:rPr kumimoji="1" lang="ja-JP" altLang="en-US" sz="4400" dirty="0" smtClean="0"/>
              <a:t>：ものつくり工房</a:t>
            </a:r>
            <a:endParaRPr kumimoji="1" lang="en-US" altLang="ja-JP" sz="4400" dirty="0" smtClean="0"/>
          </a:p>
          <a:p>
            <a:r>
              <a:rPr kumimoji="1" lang="en-US" altLang="ja-JP" sz="4400" dirty="0"/>
              <a:t>	</a:t>
            </a:r>
            <a:r>
              <a:rPr kumimoji="1" lang="ja-JP" altLang="en-US" sz="4400" dirty="0" smtClean="0"/>
              <a:t>部費</a:t>
            </a:r>
            <a:r>
              <a:rPr kumimoji="1" lang="en-US" altLang="ja-JP" sz="4400" dirty="0" smtClean="0"/>
              <a:t>		</a:t>
            </a:r>
            <a:r>
              <a:rPr kumimoji="1" lang="ja-JP" altLang="en-US" sz="4400" dirty="0" smtClean="0"/>
              <a:t>：</a:t>
            </a:r>
            <a:r>
              <a:rPr kumimoji="1" lang="en-US" altLang="ja-JP" sz="4400" dirty="0" smtClean="0">
                <a:latin typeface="メイリオ" panose="020B0604030504040204" pitchFamily="50" charset="-128"/>
                <a:ea typeface="メイリオ" panose="020B0604030504040204" pitchFamily="50" charset="-128"/>
              </a:rPr>
              <a:t>\ 0</a:t>
            </a:r>
            <a:endParaRPr kumimoji="1" lang="ja-JP" altLang="en-US" sz="4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887039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621767" y="109545"/>
            <a:ext cx="10018713" cy="1752599"/>
          </a:xfrm>
        </p:spPr>
        <p:txBody>
          <a:bodyPr>
            <a:normAutofit/>
          </a:bodyPr>
          <a:lstStyle/>
          <a:p>
            <a:pPr algn="l"/>
            <a:r>
              <a:rPr kumimoji="1" lang="en-US" altLang="ja-JP" sz="6600" dirty="0" smtClean="0">
                <a:latin typeface="メイリオ" panose="020B0604030504040204" pitchFamily="50" charset="-128"/>
                <a:ea typeface="メイリオ" panose="020B0604030504040204" pitchFamily="50" charset="-128"/>
              </a:rPr>
              <a:t>CIR-KIT</a:t>
            </a:r>
            <a:r>
              <a:rPr kumimoji="1" lang="ja-JP" altLang="en-US" sz="6600" dirty="0" smtClean="0">
                <a:latin typeface="メイリオ" panose="020B0604030504040204" pitchFamily="50" charset="-128"/>
                <a:ea typeface="メイリオ" panose="020B0604030504040204" pitchFamily="50" charset="-128"/>
              </a:rPr>
              <a:t>の活動</a:t>
            </a:r>
            <a:r>
              <a:rPr lang="ja-JP" altLang="en-US" sz="6600" dirty="0">
                <a:latin typeface="メイリオ" panose="020B0604030504040204" pitchFamily="50" charset="-128"/>
                <a:ea typeface="メイリオ" panose="020B0604030504040204" pitchFamily="50" charset="-128"/>
              </a:rPr>
              <a:t>目標</a:t>
            </a:r>
            <a:endParaRPr kumimoji="1" lang="ja-JP" altLang="en-US" sz="6600" dirty="0">
              <a:latin typeface="メイリオ" panose="020B0604030504040204" pitchFamily="50" charset="-128"/>
              <a:ea typeface="メイリオ" panose="020B0604030504040204" pitchFamily="50" charset="-128"/>
            </a:endParaRPr>
          </a:p>
        </p:txBody>
      </p:sp>
      <p:sp>
        <p:nvSpPr>
          <p:cNvPr id="4" name="テキスト ボックス 3"/>
          <p:cNvSpPr txBox="1"/>
          <p:nvPr/>
        </p:nvSpPr>
        <p:spPr>
          <a:xfrm>
            <a:off x="1621767" y="2656936"/>
            <a:ext cx="9592574" cy="1046440"/>
          </a:xfrm>
          <a:prstGeom prst="rect">
            <a:avLst/>
          </a:prstGeom>
          <a:noFill/>
        </p:spPr>
        <p:txBody>
          <a:bodyPr wrap="square" rtlCol="0">
            <a:spAutoFit/>
          </a:bodyPr>
          <a:lstStyle/>
          <a:p>
            <a:r>
              <a:rPr kumimoji="1" lang="ja-JP" altLang="en-US" sz="4400" dirty="0" smtClean="0">
                <a:latin typeface="メイリオ" panose="020B0604030504040204" pitchFamily="50" charset="-128"/>
                <a:ea typeface="メイリオ" panose="020B0604030504040204" pitchFamily="50" charset="-128"/>
              </a:rPr>
              <a:t>・</a:t>
            </a:r>
            <a:r>
              <a:rPr kumimoji="1" lang="ja-JP" altLang="en-US" sz="4400" b="1" u="sng" dirty="0" smtClean="0">
                <a:solidFill>
                  <a:srgbClr val="C00000"/>
                </a:solidFill>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3600" dirty="0" smtClean="0">
              <a:latin typeface="メイリオ" panose="020B0604030504040204" pitchFamily="50" charset="-128"/>
              <a:ea typeface="メイリオ" panose="020B0604030504040204" pitchFamily="50" charset="-128"/>
            </a:endParaRPr>
          </a:p>
          <a:p>
            <a:endParaRPr kumimoji="1" lang="en-US" altLang="ja-JP" dirty="0" smtClean="0"/>
          </a:p>
        </p:txBody>
      </p:sp>
      <p:sp>
        <p:nvSpPr>
          <p:cNvPr id="9" name="線吹き出し 1 8"/>
          <p:cNvSpPr/>
          <p:nvPr/>
        </p:nvSpPr>
        <p:spPr>
          <a:xfrm>
            <a:off x="3398808" y="3703376"/>
            <a:ext cx="8367622" cy="2052531"/>
          </a:xfrm>
          <a:prstGeom prst="callout1">
            <a:avLst>
              <a:gd name="adj1" fmla="val 33320"/>
              <a:gd name="adj2" fmla="val -86"/>
              <a:gd name="adj3" fmla="val -13990"/>
              <a:gd name="adj4" fmla="val -6580"/>
            </a:avLst>
          </a:prstGeom>
          <a:solidFill>
            <a:schemeClr val="accent1">
              <a:lumMod val="20000"/>
              <a:lumOff val="80000"/>
            </a:schemeClr>
          </a:solidFill>
          <a:ln w="5715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4400" dirty="0" smtClean="0">
                <a:solidFill>
                  <a:schemeClr val="tx1"/>
                </a:solidFill>
                <a:latin typeface="メイリオ" panose="020B0604030504040204" pitchFamily="50" charset="-128"/>
                <a:ea typeface="メイリオ" panose="020B0604030504040204" pitchFamily="50" charset="-128"/>
              </a:rPr>
              <a:t>・自立走行ロボットの公開実験</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a:p>
            <a:r>
              <a:rPr kumimoji="1" lang="ja-JP" altLang="en-US" sz="4400" dirty="0" smtClean="0">
                <a:solidFill>
                  <a:schemeClr val="tx1"/>
                </a:solidFill>
                <a:latin typeface="メイリオ" panose="020B0604030504040204" pitchFamily="50" charset="-128"/>
                <a:ea typeface="メイリオ" panose="020B0604030504040204" pitchFamily="50" charset="-128"/>
              </a:rPr>
              <a:t>・昨年</a:t>
            </a:r>
            <a:r>
              <a:rPr kumimoji="1" lang="en-US" altLang="ja-JP" sz="4400" dirty="0" smtClean="0">
                <a:solidFill>
                  <a:schemeClr val="tx1"/>
                </a:solidFill>
                <a:latin typeface="メイリオ" panose="020B0604030504040204" pitchFamily="50" charset="-128"/>
                <a:ea typeface="メイリオ" panose="020B0604030504040204" pitchFamily="50" charset="-128"/>
              </a:rPr>
              <a:t>53</a:t>
            </a:r>
            <a:r>
              <a:rPr kumimoji="1" lang="ja-JP" altLang="en-US" sz="4400" dirty="0" smtClean="0">
                <a:solidFill>
                  <a:schemeClr val="tx1"/>
                </a:solidFill>
                <a:latin typeface="メイリオ" panose="020B0604030504040204" pitchFamily="50" charset="-128"/>
                <a:ea typeface="メイリオ" panose="020B0604030504040204" pitchFamily="50" charset="-128"/>
              </a:rPr>
              <a:t>チーム</a:t>
            </a:r>
            <a:r>
              <a:rPr kumimoji="1" lang="en-US" altLang="ja-JP" sz="4400" dirty="0" smtClean="0">
                <a:solidFill>
                  <a:schemeClr val="tx1"/>
                </a:solidFill>
                <a:latin typeface="メイリオ" panose="020B0604030504040204" pitchFamily="50" charset="-128"/>
                <a:ea typeface="メイリオ" panose="020B0604030504040204" pitchFamily="50" charset="-128"/>
              </a:rPr>
              <a:t>62</a:t>
            </a:r>
            <a:r>
              <a:rPr kumimoji="1" lang="ja-JP" altLang="en-US" sz="4400" dirty="0" smtClean="0">
                <a:solidFill>
                  <a:schemeClr val="tx1"/>
                </a:solidFill>
                <a:latin typeface="メイリオ" panose="020B0604030504040204" pitchFamily="50" charset="-128"/>
                <a:ea typeface="メイリオ" panose="020B0604030504040204" pitchFamily="50" charset="-128"/>
              </a:rPr>
              <a:t>台参加</a:t>
            </a:r>
            <a:endParaRPr kumimoji="1" lang="en-US" altLang="ja-JP" sz="4400" dirty="0" smtClean="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66677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97768" y="0"/>
            <a:ext cx="10018713" cy="1752599"/>
          </a:xfrm>
        </p:spPr>
        <p:txBody>
          <a:bodyPr>
            <a:normAutofit/>
          </a:bodyPr>
          <a:lstStyle/>
          <a:p>
            <a:r>
              <a:rPr kumimoji="1" lang="ja-JP" altLang="en-US" sz="6600" dirty="0" smtClean="0">
                <a:latin typeface="メイリオ" panose="020B0604030504040204" pitchFamily="50" charset="-128"/>
                <a:ea typeface="メイリオ" panose="020B0604030504040204" pitchFamily="50" charset="-128"/>
              </a:rPr>
              <a:t>昨年度の</a:t>
            </a:r>
            <a:r>
              <a:rPr kumimoji="1" lang="ja-JP" altLang="en-US" sz="6600" b="1" dirty="0" smtClean="0">
                <a:latin typeface="メイリオ" panose="020B0604030504040204" pitchFamily="50" charset="-128"/>
                <a:ea typeface="メイリオ" panose="020B0604030504040204" pitchFamily="50" charset="-128"/>
              </a:rPr>
              <a:t>活動成果</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766942" y="1752599"/>
            <a:ext cx="8333021" cy="716280"/>
          </a:xfrm>
        </p:spPr>
        <p:txBody>
          <a:bodyPr>
            <a:noAutofit/>
          </a:bodyPr>
          <a:lstStyle/>
          <a:p>
            <a:r>
              <a:rPr kumimoji="1" lang="ja-JP" altLang="en-US" sz="4000" dirty="0" smtClean="0">
                <a:latin typeface="メイリオ" panose="020B0604030504040204" pitchFamily="50" charset="-128"/>
                <a:ea typeface="メイリオ" panose="020B0604030504040204" pitchFamily="50" charset="-128"/>
              </a:rPr>
              <a:t>つくばチャレンジ</a:t>
            </a:r>
            <a:r>
              <a:rPr kumimoji="1" lang="ja-JP" altLang="en-US" sz="4000" b="1" u="sng" dirty="0" smtClean="0">
                <a:latin typeface="メイリオ" panose="020B0604030504040204" pitchFamily="50" charset="-128"/>
                <a:ea typeface="メイリオ" panose="020B0604030504040204" pitchFamily="50" charset="-128"/>
              </a:rPr>
              <a:t>完走</a:t>
            </a:r>
            <a:r>
              <a:rPr kumimoji="1" lang="en-US" altLang="ja-JP" sz="4000" u="sng" dirty="0" smtClean="0">
                <a:latin typeface="メイリオ" panose="020B0604030504040204" pitchFamily="50" charset="-128"/>
                <a:ea typeface="メイリオ" panose="020B0604030504040204" pitchFamily="50" charset="-128"/>
              </a:rPr>
              <a:t>(2,177m)</a:t>
            </a:r>
          </a:p>
          <a:p>
            <a:pPr marL="914400" lvl="2" indent="0">
              <a:buNone/>
            </a:pPr>
            <a:r>
              <a:rPr kumimoji="1" lang="ja-JP" altLang="en-US" sz="3200" dirty="0" smtClean="0">
                <a:latin typeface="メイリオ" panose="020B0604030504040204" pitchFamily="50" charset="-128"/>
                <a:ea typeface="メイリオ" panose="020B0604030504040204" pitchFamily="50" charset="-128"/>
              </a:rPr>
              <a:t>　　</a:t>
            </a:r>
            <a:r>
              <a:rPr kumimoji="1" lang="en-US" altLang="ja-JP" sz="3200" b="1" dirty="0" smtClean="0">
                <a:latin typeface="メイリオ" panose="020B0604030504040204" pitchFamily="50" charset="-128"/>
                <a:ea typeface="メイリオ" panose="020B0604030504040204" pitchFamily="50" charset="-128"/>
              </a:rPr>
              <a:t>12</a:t>
            </a:r>
            <a:r>
              <a:rPr lang="ja-JP" altLang="en-US" sz="3200" dirty="0">
                <a:latin typeface="メイリオ" panose="020B0604030504040204" pitchFamily="50" charset="-128"/>
                <a:ea typeface="メイリオ" panose="020B0604030504040204" pitchFamily="50" charset="-128"/>
              </a:rPr>
              <a:t> </a:t>
            </a:r>
            <a:r>
              <a:rPr kumimoji="1" lang="en-US" altLang="ja-JP" sz="3200" dirty="0" smtClean="0">
                <a:latin typeface="メイリオ" panose="020B0604030504040204" pitchFamily="50" charset="-128"/>
                <a:ea typeface="メイリオ" panose="020B0604030504040204" pitchFamily="50" charset="-128"/>
              </a:rPr>
              <a:t>/62</a:t>
            </a:r>
            <a:r>
              <a:rPr kumimoji="1" lang="ja-JP" altLang="en-US" sz="3200" dirty="0" smtClean="0">
                <a:latin typeface="メイリオ" panose="020B0604030504040204" pitchFamily="50" charset="-128"/>
                <a:ea typeface="メイリオ" panose="020B0604030504040204" pitchFamily="50" charset="-128"/>
              </a:rPr>
              <a:t>台</a:t>
            </a:r>
            <a:r>
              <a:rPr kumimoji="1" lang="en-US" altLang="ja-JP" sz="3200" dirty="0" smtClean="0">
                <a:latin typeface="メイリオ" panose="020B0604030504040204" pitchFamily="50" charset="-128"/>
                <a:ea typeface="メイリオ" panose="020B0604030504040204" pitchFamily="50" charset="-128"/>
              </a:rPr>
              <a:t> (</a:t>
            </a:r>
            <a:r>
              <a:rPr kumimoji="1" lang="ja-JP" altLang="en-US" sz="3200" b="1" dirty="0" smtClean="0">
                <a:solidFill>
                  <a:srgbClr val="C00000"/>
                </a:solidFill>
                <a:latin typeface="メイリオ" panose="020B0604030504040204" pitchFamily="50" charset="-128"/>
                <a:ea typeface="メイリオ" panose="020B0604030504040204" pitchFamily="50" charset="-128"/>
              </a:rPr>
              <a:t>上位</a:t>
            </a:r>
            <a:r>
              <a:rPr kumimoji="1" lang="ja-JP" altLang="en-US" sz="3200" dirty="0" smtClean="0">
                <a:solidFill>
                  <a:srgbClr val="C00000"/>
                </a:solidFill>
                <a:latin typeface="メイリオ" panose="020B0604030504040204" pitchFamily="50" charset="-128"/>
                <a:ea typeface="メイリオ" panose="020B0604030504040204" pitchFamily="50" charset="-128"/>
              </a:rPr>
              <a:t> </a:t>
            </a:r>
            <a:r>
              <a:rPr kumimoji="1" lang="en-US" altLang="ja-JP" sz="3200" b="1" dirty="0" smtClean="0">
                <a:solidFill>
                  <a:srgbClr val="C00000"/>
                </a:solidFill>
                <a:latin typeface="メイリオ" panose="020B0604030504040204" pitchFamily="50" charset="-128"/>
                <a:ea typeface="メイリオ" panose="020B0604030504040204" pitchFamily="50" charset="-128"/>
              </a:rPr>
              <a:t>20%</a:t>
            </a:r>
            <a:r>
              <a:rPr kumimoji="1" lang="en-US" altLang="ja-JP" sz="3200" dirty="0" smtClean="0">
                <a:latin typeface="メイリオ" panose="020B0604030504040204" pitchFamily="50" charset="-128"/>
                <a:ea typeface="メイリオ" panose="020B0604030504040204" pitchFamily="50" charset="-128"/>
              </a:rPr>
              <a:t>)</a:t>
            </a:r>
            <a:r>
              <a:rPr kumimoji="1" lang="ja-JP" altLang="en-US" sz="3200" dirty="0" smtClean="0">
                <a:latin typeface="メイリオ" panose="020B0604030504040204" pitchFamily="50" charset="-128"/>
                <a:ea typeface="メイリオ" panose="020B0604030504040204" pitchFamily="50" charset="-128"/>
              </a:rPr>
              <a:t>の成績！！</a:t>
            </a:r>
            <a:endParaRPr kumimoji="1" lang="ja-JP" altLang="en-US" sz="3200" dirty="0">
              <a:latin typeface="メイリオ" panose="020B0604030504040204" pitchFamily="50" charset="-128"/>
              <a:ea typeface="メイリオ" panose="020B0604030504040204" pitchFamily="50" charset="-128"/>
            </a:endParaRPr>
          </a:p>
        </p:txBody>
      </p:sp>
      <p:pic>
        <p:nvPicPr>
          <p:cNvPr id="4" name="3th">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655232" y="3505198"/>
            <a:ext cx="5010929" cy="28186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4th-run">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245293" y="3505197"/>
            <a:ext cx="5010928" cy="28186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901981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88" fill="hold"/>
                                        <p:tgtEl>
                                          <p:spTgt spid="4"/>
                                        </p:tgtEl>
                                      </p:cBhvr>
                                    </p:cmd>
                                  </p:childTnLst>
                                </p:cTn>
                              </p:par>
                              <p:par>
                                <p:cTn id="7" presetID="1" presetClass="mediacall" presetSubtype="0" fill="hold" nodeType="withEffect">
                                  <p:stCondLst>
                                    <p:cond delay="0"/>
                                  </p:stCondLst>
                                  <p:childTnLst>
                                    <p:cmd type="call" cmd="playFrom(0.0)">
                                      <p:cBhvr>
                                        <p:cTn id="8" dur="88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4"/>
                </p:tgtEl>
              </p:cMediaNode>
            </p:video>
            <p:video>
              <p:cMediaNode vol="80000">
                <p:cTn id="10"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217714"/>
            <a:ext cx="10018713" cy="1752599"/>
          </a:xfrm>
        </p:spPr>
        <p:txBody>
          <a:bodyPr>
            <a:normAutofit/>
          </a:bodyPr>
          <a:lstStyle/>
          <a:p>
            <a:r>
              <a:rPr kumimoji="1" lang="ja-JP" altLang="en-US" sz="6600" b="1" dirty="0" smtClean="0">
                <a:latin typeface="メイリオ" panose="020B0604030504040204" pitchFamily="50" charset="-128"/>
                <a:ea typeface="メイリオ" panose="020B0604030504040204" pitchFamily="50" charset="-128"/>
              </a:rPr>
              <a:t>普段</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717573" y="2340427"/>
            <a:ext cx="10018713" cy="3124201"/>
          </a:xfrm>
        </p:spPr>
        <p:txBody>
          <a:bodyPr>
            <a:noAutofit/>
          </a:bodyPr>
          <a:lstStyle/>
          <a:p>
            <a:r>
              <a:rPr kumimoji="1" lang="ja-JP" altLang="en-US" sz="4000" b="1" dirty="0" smtClean="0">
                <a:latin typeface="メイリオ" panose="020B0604030504040204" pitchFamily="50" charset="-128"/>
                <a:ea typeface="メイリオ" panose="020B0604030504040204" pitchFamily="50" charset="-128"/>
              </a:rPr>
              <a:t>プロジェクト開発</a:t>
            </a:r>
            <a:endParaRPr kumimoji="1" lang="en-US" altLang="ja-JP" sz="4000" b="1" dirty="0" smtClean="0">
              <a:latin typeface="メイリオ" panose="020B0604030504040204" pitchFamily="50" charset="-128"/>
              <a:ea typeface="メイリオ" panose="020B0604030504040204" pitchFamily="50" charset="-128"/>
            </a:endParaRPr>
          </a:p>
          <a:p>
            <a:r>
              <a:rPr kumimoji="1" lang="ja-JP" altLang="en-US" sz="4000" dirty="0" smtClean="0">
                <a:latin typeface="メイリオ" panose="020B0604030504040204" pitchFamily="50" charset="-128"/>
                <a:ea typeface="メイリオ" panose="020B0604030504040204" pitchFamily="50" charset="-128"/>
              </a:rPr>
              <a:t>各個人の</a:t>
            </a:r>
            <a:r>
              <a:rPr lang="ja-JP" altLang="en-US" sz="4000" b="1" dirty="0" smtClean="0">
                <a:latin typeface="メイリオ" panose="020B0604030504040204" pitchFamily="50" charset="-128"/>
                <a:ea typeface="メイリオ" panose="020B0604030504040204" pitchFamily="50" charset="-128"/>
              </a:rPr>
              <a:t>スキル</a:t>
            </a:r>
            <a:r>
              <a:rPr lang="ja-JP" altLang="en-US" sz="4000" b="1" dirty="0">
                <a:latin typeface="メイリオ" panose="020B0604030504040204" pitchFamily="50" charset="-128"/>
                <a:ea typeface="メイリオ" panose="020B0604030504040204" pitchFamily="50" charset="-128"/>
              </a:rPr>
              <a:t>磨き</a:t>
            </a:r>
            <a:endParaRPr kumimoji="1" lang="en-US" altLang="ja-JP" sz="4000" b="1" dirty="0" smtClean="0">
              <a:latin typeface="メイリオ" panose="020B0604030504040204" pitchFamily="50" charset="-128"/>
              <a:ea typeface="メイリオ" panose="020B0604030504040204" pitchFamily="50" charset="-128"/>
            </a:endParaRPr>
          </a:p>
          <a:p>
            <a:pPr marL="0" indent="0">
              <a:buNone/>
            </a:pPr>
            <a:endParaRPr kumimoji="1" lang="ja-JP" altLang="en-US" sz="4000" b="1" dirty="0">
              <a:latin typeface="メイリオ" panose="020B0604030504040204" pitchFamily="50" charset="-128"/>
              <a:ea typeface="メイリオ" panose="020B0604030504040204" pitchFamily="50" charset="-128"/>
            </a:endParaRPr>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7679" y="2596432"/>
            <a:ext cx="7222067" cy="5414107"/>
          </a:xfrm>
          <a:prstGeom prst="rect">
            <a:avLst/>
          </a:prstGeom>
        </p:spPr>
      </p:pic>
    </p:spTree>
    <p:extLst>
      <p:ext uri="{BB962C8B-B14F-4D97-AF65-F5344CB8AC3E}">
        <p14:creationId xmlns:p14="http://schemas.microsoft.com/office/powerpoint/2010/main" val="18584068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8170" y="1867949"/>
            <a:ext cx="7321085" cy="4990051"/>
          </a:xfrm>
          <a:prstGeom prst="rect">
            <a:avLst/>
          </a:prstGeom>
        </p:spPr>
      </p:pic>
      <p:sp>
        <p:nvSpPr>
          <p:cNvPr id="2" name="タイトル 1"/>
          <p:cNvSpPr>
            <a:spLocks noGrp="1"/>
          </p:cNvSpPr>
          <p:nvPr>
            <p:ph type="title"/>
          </p:nvPr>
        </p:nvSpPr>
        <p:spPr>
          <a:xfrm>
            <a:off x="0" y="0"/>
            <a:ext cx="10018713" cy="1752599"/>
          </a:xfrm>
        </p:spPr>
        <p:txBody>
          <a:bodyPr>
            <a:normAutofit/>
          </a:bodyPr>
          <a:lstStyle/>
          <a:p>
            <a:r>
              <a:rPr kumimoji="1" lang="ja-JP" altLang="en-US" sz="6000" b="1" dirty="0" smtClean="0">
                <a:latin typeface="メイリオ" panose="020B0604030504040204" pitchFamily="50" charset="-128"/>
                <a:ea typeface="メイリオ" panose="020B0604030504040204" pitchFamily="50" charset="-128"/>
              </a:rPr>
              <a:t>今年度</a:t>
            </a:r>
            <a:r>
              <a:rPr kumimoji="1" lang="ja-JP" altLang="en-US" sz="6000" dirty="0" smtClean="0">
                <a:latin typeface="メイリオ" panose="020B0604030504040204" pitchFamily="50" charset="-128"/>
                <a:ea typeface="メイリオ" panose="020B0604030504040204" pitchFamily="50" charset="-128"/>
              </a:rPr>
              <a:t>の活動予定</a:t>
            </a:r>
            <a:endParaRPr kumimoji="1" lang="ja-JP" altLang="en-US" sz="60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1660448" y="1752599"/>
            <a:ext cx="10018713" cy="3124201"/>
          </a:xfrm>
        </p:spPr>
        <p:txBody>
          <a:bodyPr/>
          <a:lstStyle/>
          <a:p>
            <a:pPr>
              <a:buFont typeface="Wingdings" panose="05000000000000000000" pitchFamily="2" charset="2"/>
              <a:buChar char="Ø"/>
            </a:pPr>
            <a:r>
              <a:rPr kumimoji="1" lang="ja-JP" altLang="en-US" sz="4400" b="1" dirty="0" smtClean="0">
                <a:latin typeface="メイリオ" panose="020B0604030504040204" pitchFamily="50" charset="-128"/>
                <a:ea typeface="メイリオ" panose="020B0604030504040204" pitchFamily="50" charset="-128"/>
              </a:rPr>
              <a:t>つくばチャレンジ</a:t>
            </a:r>
            <a:r>
              <a:rPr kumimoji="1" lang="ja-JP" altLang="en-US" sz="4400" dirty="0" smtClean="0">
                <a:latin typeface="メイリオ" panose="020B0604030504040204" pitchFamily="50" charset="-128"/>
                <a:ea typeface="メイリオ" panose="020B0604030504040204" pitchFamily="50" charset="-128"/>
              </a:rPr>
              <a:t>への参加</a:t>
            </a:r>
            <a:endParaRPr kumimoji="1"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b="1" dirty="0" smtClean="0">
                <a:latin typeface="メイリオ" panose="020B0604030504040204" pitchFamily="50" charset="-128"/>
                <a:ea typeface="メイリオ" panose="020B0604030504040204" pitchFamily="50" charset="-128"/>
              </a:rPr>
              <a:t>案内ロボット</a:t>
            </a:r>
            <a:r>
              <a:rPr lang="ja-JP" altLang="en-US" sz="4400" dirty="0" smtClean="0">
                <a:latin typeface="メイリオ" panose="020B0604030504040204" pitchFamily="50" charset="-128"/>
                <a:ea typeface="メイリオ" panose="020B0604030504040204" pitchFamily="50" charset="-128"/>
              </a:rPr>
              <a:t>の開発</a:t>
            </a:r>
            <a:endParaRPr lang="en-US" altLang="ja-JP" sz="4400" dirty="0" smtClean="0">
              <a:latin typeface="メイリオ" panose="020B0604030504040204" pitchFamily="50" charset="-128"/>
              <a:ea typeface="メイリオ" panose="020B0604030504040204" pitchFamily="50" charset="-128"/>
            </a:endParaRPr>
          </a:p>
          <a:p>
            <a:pPr>
              <a:buFont typeface="Wingdings" panose="05000000000000000000" pitchFamily="2" charset="2"/>
              <a:buChar char="Ø"/>
            </a:pPr>
            <a:r>
              <a:rPr lang="ja-JP" altLang="en-US" sz="4400" b="1" dirty="0">
                <a:latin typeface="メイリオ" panose="020B0604030504040204" pitchFamily="50" charset="-128"/>
                <a:ea typeface="メイリオ" panose="020B0604030504040204" pitchFamily="50" charset="-128"/>
              </a:rPr>
              <a:t>新人教育</a:t>
            </a:r>
            <a:endParaRPr lang="en-US" altLang="ja-JP" sz="4400" b="1" dirty="0" smtClean="0">
              <a:latin typeface="メイリオ" panose="020B0604030504040204" pitchFamily="50" charset="-128"/>
              <a:ea typeface="メイリオ" panose="020B0604030504040204" pitchFamily="50" charset="-128"/>
            </a:endParaRPr>
          </a:p>
        </p:txBody>
      </p:sp>
      <p:sp>
        <p:nvSpPr>
          <p:cNvPr id="5" name="正方形/長方形 4"/>
          <p:cNvSpPr/>
          <p:nvPr/>
        </p:nvSpPr>
        <p:spPr>
          <a:xfrm>
            <a:off x="9417447" y="2912535"/>
            <a:ext cx="1072753" cy="16086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77622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6395" y="1752599"/>
            <a:ext cx="11099576" cy="1055914"/>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プログ</a:t>
            </a:r>
            <a:r>
              <a:rPr kumimoji="1" lang="ja-JP" altLang="en-US" sz="3600" b="1" dirty="0" smtClean="0">
                <a:latin typeface="メイリオ" panose="020B0604030504040204" pitchFamily="50" charset="-128"/>
                <a:ea typeface="メイリオ" panose="020B0604030504040204" pitchFamily="50" charset="-128"/>
              </a:rPr>
              <a:t>ラミング</a:t>
            </a:r>
            <a:r>
              <a:rPr lang="ja-JP" altLang="en-US" sz="3600" dirty="0" smtClean="0">
                <a:latin typeface="メイリオ" panose="020B0604030504040204" pitchFamily="50" charset="-128"/>
                <a:ea typeface="メイリオ" panose="020B0604030504040204" pitchFamily="50" charset="-128"/>
              </a:rPr>
              <a:t>に</a:t>
            </a:r>
            <a:r>
              <a:rPr lang="ja-JP" altLang="en-US" sz="3600" dirty="0">
                <a:latin typeface="メイリオ" panose="020B0604030504040204" pitchFamily="50" charset="-128"/>
                <a:ea typeface="メイリオ" panose="020B0604030504040204" pitchFamily="50" charset="-128"/>
              </a:rPr>
              <a:t>慣れる</a:t>
            </a:r>
            <a:endParaRPr kumimoji="1" lang="en-US" altLang="ja-JP" sz="3600" dirty="0" smtClean="0">
              <a:latin typeface="メイリオ" panose="020B0604030504040204" pitchFamily="50" charset="-128"/>
              <a:ea typeface="メイリオ" panose="020B0604030504040204" pitchFamily="50" charset="-128"/>
            </a:endParaRPr>
          </a:p>
          <a:p>
            <a:pPr marL="0" indent="0">
              <a:buNone/>
            </a:pPr>
            <a:r>
              <a:rPr lang="en-US" altLang="ja-JP" sz="2800" dirty="0">
                <a:latin typeface="メイリオ" panose="020B0604030504040204" pitchFamily="50" charset="-128"/>
                <a:ea typeface="メイリオ" panose="020B0604030504040204" pitchFamily="50" charset="-128"/>
              </a:rPr>
              <a:t>	</a:t>
            </a:r>
            <a:r>
              <a:rPr lang="en-US" altLang="ja-JP" sz="2800" dirty="0" smtClean="0">
                <a:latin typeface="メイリオ" panose="020B0604030504040204" pitchFamily="50" charset="-128"/>
                <a:ea typeface="メイリオ" panose="020B0604030504040204" pitchFamily="50" charset="-128"/>
              </a:rPr>
              <a:t>ex) </a:t>
            </a:r>
            <a:r>
              <a:rPr lang="ja-JP" altLang="en-US" sz="2800" dirty="0" smtClean="0">
                <a:latin typeface="メイリオ" panose="020B0604030504040204" pitchFamily="50" charset="-128"/>
                <a:ea typeface="メイリオ" panose="020B0604030504040204" pitchFamily="50" charset="-128"/>
              </a:rPr>
              <a:t>ライントレース、じゃんけんゲーム</a:t>
            </a:r>
            <a:endParaRPr lang="en-US" altLang="ja-JP" sz="28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stretch>
            <a:fillRect/>
          </a:stretch>
        </p:blipFill>
        <p:spPr>
          <a:xfrm>
            <a:off x="2590800" y="2969548"/>
            <a:ext cx="8415867" cy="3744519"/>
          </a:xfrm>
          <a:prstGeom prst="rect">
            <a:avLst/>
          </a:prstGeom>
        </p:spPr>
      </p:pic>
    </p:spTree>
    <p:extLst>
      <p:ext uri="{BB962C8B-B14F-4D97-AF65-F5344CB8AC3E}">
        <p14:creationId xmlns:p14="http://schemas.microsoft.com/office/powerpoint/2010/main" val="26902503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1311" y="0"/>
            <a:ext cx="10018713" cy="1752599"/>
          </a:xfrm>
        </p:spPr>
        <p:txBody>
          <a:bodyPr>
            <a:normAutofit/>
          </a:bodyPr>
          <a:lstStyle/>
          <a:p>
            <a:r>
              <a:rPr lang="ja-JP" altLang="en-US" sz="6600" b="1" dirty="0">
                <a:latin typeface="メイリオ" panose="020B0604030504040204" pitchFamily="50" charset="-128"/>
                <a:ea typeface="メイリオ" panose="020B0604030504040204" pitchFamily="50" charset="-128"/>
              </a:rPr>
              <a:t>一</a:t>
            </a:r>
            <a:r>
              <a:rPr kumimoji="1" lang="ja-JP" altLang="en-US" sz="6600" b="1" dirty="0" smtClean="0">
                <a:latin typeface="メイリオ" panose="020B0604030504040204" pitchFamily="50" charset="-128"/>
                <a:ea typeface="メイリオ" panose="020B0604030504040204" pitchFamily="50" charset="-128"/>
              </a:rPr>
              <a:t>年生</a:t>
            </a:r>
            <a:r>
              <a:rPr kumimoji="1" lang="ja-JP" altLang="en-US" sz="6600" dirty="0" smtClean="0">
                <a:latin typeface="メイリオ" panose="020B0604030504040204" pitchFamily="50" charset="-128"/>
                <a:ea typeface="メイリオ" panose="020B0604030504040204" pitchFamily="50" charset="-128"/>
              </a:rPr>
              <a:t>の活動内容</a:t>
            </a:r>
            <a:endParaRPr kumimoji="1" lang="ja-JP" altLang="en-US" sz="6600"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629726" y="1386839"/>
            <a:ext cx="11099576" cy="1733247"/>
          </a:xfrm>
        </p:spPr>
        <p:txBody>
          <a:bodyPr>
            <a:noAutofit/>
          </a:bodyPr>
          <a:lstStyle/>
          <a:p>
            <a:r>
              <a:rPr lang="ja-JP" altLang="en-US" sz="3600" b="1" dirty="0" smtClean="0">
                <a:latin typeface="メイリオ" panose="020B0604030504040204" pitchFamily="50" charset="-128"/>
                <a:ea typeface="メイリオ" panose="020B0604030504040204" pitchFamily="50" charset="-128"/>
              </a:rPr>
              <a:t>ハードウェア</a:t>
            </a:r>
            <a:r>
              <a:rPr lang="ja-JP" altLang="en-US" sz="3600" dirty="0" smtClean="0">
                <a:latin typeface="メイリオ" panose="020B0604030504040204" pitchFamily="50" charset="-128"/>
                <a:ea typeface="メイリオ" panose="020B0604030504040204" pitchFamily="50" charset="-128"/>
              </a:rPr>
              <a:t>開発学習</a:t>
            </a:r>
            <a:endParaRPr lang="en-US" altLang="ja-JP" sz="3600" dirty="0" smtClean="0">
              <a:latin typeface="メイリオ" panose="020B0604030504040204" pitchFamily="50" charset="-128"/>
              <a:ea typeface="メイリオ" panose="020B0604030504040204"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9655" y="1245413"/>
            <a:ext cx="4601497" cy="3449566"/>
          </a:xfrm>
          <a:prstGeom prst="rect">
            <a:avLst/>
          </a:prstGeom>
        </p:spPr>
      </p:pic>
      <p:sp>
        <p:nvSpPr>
          <p:cNvPr id="6" name="コンテンツ プレースホルダー 2"/>
          <p:cNvSpPr txBox="1">
            <a:spLocks/>
          </p:cNvSpPr>
          <p:nvPr/>
        </p:nvSpPr>
        <p:spPr>
          <a:xfrm>
            <a:off x="2629726" y="4714700"/>
            <a:ext cx="11099576" cy="1733247"/>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r>
              <a:rPr lang="ja-JP" altLang="en-US" sz="3600" b="1" dirty="0" smtClean="0">
                <a:latin typeface="メイリオ" panose="020B0604030504040204" pitchFamily="50" charset="-128"/>
                <a:ea typeface="メイリオ" panose="020B0604030504040204" pitchFamily="50" charset="-128"/>
              </a:rPr>
              <a:t>正規のプロジェクト</a:t>
            </a:r>
            <a:r>
              <a:rPr lang="ja-JP" altLang="en-US" sz="3600" dirty="0" smtClean="0">
                <a:latin typeface="メイリオ" panose="020B0604030504040204" pitchFamily="50" charset="-128"/>
                <a:ea typeface="メイリオ" panose="020B0604030504040204" pitchFamily="50" charset="-128"/>
              </a:rPr>
              <a:t>への参加</a:t>
            </a:r>
            <a:endParaRPr lang="en-US" altLang="ja-JP" sz="3600" dirty="0" smtClean="0">
              <a:latin typeface="メイリオ" panose="020B0604030504040204" pitchFamily="50" charset="-128"/>
              <a:ea typeface="メイリオ" panose="020B0604030504040204" pitchFamily="50" charset="-128"/>
            </a:endParaRPr>
          </a:p>
        </p:txBody>
      </p:sp>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4981" y="2311961"/>
            <a:ext cx="4091371" cy="3104279"/>
          </a:xfrm>
          <a:prstGeom prst="rect">
            <a:avLst/>
          </a:prstGeom>
          <a:noFill/>
          <a:effectLst>
            <a:outerShdw blurRad="50800" dist="50800" dir="5400000" algn="ctr" rotWithShape="0">
              <a:schemeClr val="bg1">
                <a:alpha val="69000"/>
              </a:schemeClr>
            </a:outerShdw>
          </a:effectLst>
        </p:spPr>
      </p:pic>
    </p:spTree>
    <p:extLst>
      <p:ext uri="{BB962C8B-B14F-4D97-AF65-F5344CB8AC3E}">
        <p14:creationId xmlns:p14="http://schemas.microsoft.com/office/powerpoint/2010/main" val="16685724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85558" y="0"/>
            <a:ext cx="10018713" cy="1752599"/>
          </a:xfrm>
        </p:spPr>
        <p:txBody>
          <a:bodyPr>
            <a:normAutofit/>
          </a:bodyPr>
          <a:lstStyle/>
          <a:p>
            <a:r>
              <a:rPr lang="en-US" altLang="ja-JP" sz="6600" dirty="0" smtClean="0">
                <a:latin typeface="Segoe UI" panose="020B0502040204020203" pitchFamily="34" charset="0"/>
                <a:cs typeface="Segoe UI" panose="020B0502040204020203" pitchFamily="34" charset="0"/>
              </a:rPr>
              <a:t>CIR-KIT</a:t>
            </a:r>
            <a:r>
              <a:rPr lang="ja-JP" altLang="en-US" sz="6600" dirty="0" smtClean="0">
                <a:latin typeface="メイリオ" panose="020B0604030504040204" pitchFamily="50" charset="-128"/>
                <a:ea typeface="メイリオ" panose="020B0604030504040204" pitchFamily="50" charset="-128"/>
              </a:rPr>
              <a:t>の</a:t>
            </a:r>
            <a:r>
              <a:rPr lang="ja-JP" altLang="en-US" sz="6600" b="1" dirty="0" smtClean="0">
                <a:latin typeface="メイリオ" panose="020B0604030504040204" pitchFamily="50" charset="-128"/>
                <a:ea typeface="メイリオ" panose="020B0604030504040204" pitchFamily="50" charset="-128"/>
              </a:rPr>
              <a:t>特長</a:t>
            </a:r>
            <a:endParaRPr kumimoji="1" lang="ja-JP" altLang="en-US" sz="6600" b="1"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2207879" y="2794815"/>
            <a:ext cx="10018713" cy="3124201"/>
          </a:xfrm>
        </p:spPr>
        <p:txBody>
          <a:bodyPr>
            <a:noAutofit/>
          </a:body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ハードウェア、ソフトウェア</a:t>
            </a:r>
            <a:r>
              <a:rPr lang="ja-JP" altLang="en-US" sz="3600" b="1" dirty="0">
                <a:latin typeface="メイリオ" panose="020B0604030504040204" pitchFamily="50" charset="-128"/>
                <a:ea typeface="メイリオ" panose="020B0604030504040204" pitchFamily="50" charset="-128"/>
              </a:rPr>
              <a:t>どちら</a:t>
            </a:r>
            <a:r>
              <a:rPr lang="ja-JP" altLang="en-US" sz="3600" b="1" dirty="0" smtClean="0">
                <a:latin typeface="メイリオ" panose="020B0604030504040204" pitchFamily="50" charset="-128"/>
                <a:ea typeface="メイリオ" panose="020B0604030504040204" pitchFamily="50" charset="-128"/>
              </a:rPr>
              <a:t>もできる</a:t>
            </a:r>
            <a:endParaRPr lang="en-US" altLang="ja-JP" sz="3600" dirty="0" smtClean="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kumimoji="1" lang="ja-JP" altLang="en-US" sz="3600" dirty="0" smtClean="0">
                <a:latin typeface="メイリオ" panose="020B0604030504040204" pitchFamily="50" charset="-128"/>
                <a:ea typeface="メイリオ" panose="020B0604030504040204" pitchFamily="50" charset="-128"/>
              </a:rPr>
              <a:t>特に</a:t>
            </a:r>
            <a:r>
              <a:rPr kumimoji="1" lang="ja-JP" altLang="en-US" sz="3600" b="1" dirty="0" smtClean="0">
                <a:latin typeface="メイリオ" panose="020B0604030504040204" pitchFamily="50" charset="-128"/>
                <a:ea typeface="メイリオ" panose="020B0604030504040204" pitchFamily="50" charset="-128"/>
              </a:rPr>
              <a:t>ソフトウェアに強い</a:t>
            </a:r>
            <a:r>
              <a:rPr kumimoji="1" lang="ja-JP" altLang="en-US" sz="3600" dirty="0" smtClean="0">
                <a:latin typeface="メイリオ" panose="020B0604030504040204" pitchFamily="50" charset="-128"/>
                <a:ea typeface="メイリオ" panose="020B0604030504040204" pitchFamily="50" charset="-128"/>
              </a:rPr>
              <a:t>！</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lang="ja-JP" altLang="en-US" sz="3600" dirty="0" smtClean="0">
                <a:latin typeface="メイリオ" panose="020B0604030504040204" pitchFamily="50" charset="-128"/>
                <a:ea typeface="メイリオ" panose="020B0604030504040204" pitchFamily="50" charset="-128"/>
              </a:rPr>
              <a:t>情報系の</a:t>
            </a:r>
            <a:r>
              <a:rPr lang="ja-JP" altLang="en-US" sz="3600" dirty="0">
                <a:latin typeface="メイリオ" panose="020B0604030504040204" pitchFamily="50" charset="-128"/>
                <a:ea typeface="メイリオ" panose="020B0604030504040204" pitchFamily="50" charset="-128"/>
              </a:rPr>
              <a:t>授業で</a:t>
            </a:r>
            <a:r>
              <a:rPr lang="ja-JP" altLang="en-US" sz="3600" b="1" u="sng" dirty="0">
                <a:solidFill>
                  <a:srgbClr val="C00000"/>
                </a:solidFill>
                <a:latin typeface="メイリオ" panose="020B0604030504040204" pitchFamily="50" charset="-128"/>
                <a:ea typeface="メイリオ" panose="020B0604030504040204" pitchFamily="50" charset="-128"/>
              </a:rPr>
              <a:t>無双</a:t>
            </a:r>
            <a:r>
              <a:rPr lang="ja-JP" altLang="en-US" sz="3600" dirty="0">
                <a:latin typeface="メイリオ" panose="020B0604030504040204" pitchFamily="50" charset="-128"/>
                <a:ea typeface="メイリオ" panose="020B0604030504040204" pitchFamily="50" charset="-128"/>
              </a:rPr>
              <a:t>できる！！</a:t>
            </a:r>
            <a:endParaRPr lang="en-US" altLang="ja-JP" sz="3600" dirty="0">
              <a:latin typeface="メイリオ" panose="020B0604030504040204" pitchFamily="50" charset="-128"/>
              <a:ea typeface="メイリオ" panose="020B0604030504040204" pitchFamily="50" charset="-128"/>
            </a:endParaRPr>
          </a:p>
          <a:p>
            <a:pPr>
              <a:buFont typeface="Arial" panose="020B0604020202020204" pitchFamily="34" charset="0"/>
              <a:buChar char="•"/>
            </a:pPr>
            <a:r>
              <a:rPr kumimoji="1" lang="ja-JP" altLang="en-US" sz="3600" b="1" u="sng" dirty="0" smtClean="0">
                <a:latin typeface="メイリオ" panose="020B0604030504040204" pitchFamily="50" charset="-128"/>
                <a:ea typeface="メイリオ" panose="020B0604030504040204" pitchFamily="50" charset="-128"/>
              </a:rPr>
              <a:t>女性</a:t>
            </a:r>
            <a:r>
              <a:rPr kumimoji="1" lang="ja-JP" altLang="en-US" sz="3600" dirty="0" smtClean="0">
                <a:latin typeface="メイリオ" panose="020B0604030504040204" pitchFamily="50" charset="-128"/>
                <a:ea typeface="メイリオ" panose="020B0604030504040204" pitchFamily="50" charset="-128"/>
              </a:rPr>
              <a:t>部員</a:t>
            </a:r>
            <a:r>
              <a:rPr kumimoji="1" lang="ja-JP" altLang="en-US" sz="3600" dirty="0" smtClean="0">
                <a:latin typeface="メイリオ" panose="020B0604030504040204" pitchFamily="50" charset="-128"/>
                <a:ea typeface="メイリオ" panose="020B0604030504040204" pitchFamily="50" charset="-128"/>
              </a:rPr>
              <a:t>もいる！</a:t>
            </a:r>
            <a:r>
              <a:rPr kumimoji="1" lang="ja-JP" altLang="en-US" sz="3600" dirty="0" smtClean="0">
                <a:latin typeface="メイリオ" panose="020B0604030504040204" pitchFamily="50" charset="-128"/>
                <a:ea typeface="メイリオ" panose="020B0604030504040204" pitchFamily="50" charset="-128"/>
              </a:rPr>
              <a:t>！！</a:t>
            </a:r>
            <a:endParaRPr kumimoji="1" lang="en-US" altLang="ja-JP" sz="3600" dirty="0" smtClean="0">
              <a:latin typeface="メイリオ" panose="020B0604030504040204" pitchFamily="50" charset="-128"/>
              <a:ea typeface="メイリオ" panose="020B0604030504040204" pitchFamily="50" charset="-128"/>
            </a:endParaRPr>
          </a:p>
        </p:txBody>
      </p:sp>
      <p:sp>
        <p:nvSpPr>
          <p:cNvPr id="6" name="コンテンツ プレースホルダー 2"/>
          <p:cNvSpPr txBox="1">
            <a:spLocks/>
          </p:cNvSpPr>
          <p:nvPr/>
        </p:nvSpPr>
        <p:spPr>
          <a:xfrm>
            <a:off x="2207879" y="2022020"/>
            <a:ext cx="5052346" cy="960814"/>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kumimoji="1"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kumimoji="1"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kumimoji="1" sz="1400" kern="1200" cap="none">
                <a:solidFill>
                  <a:schemeClr val="tx1"/>
                </a:solidFill>
                <a:effectLst/>
                <a:latin typeface="+mn-lt"/>
                <a:ea typeface="+mn-ea"/>
                <a:cs typeface="+mn-cs"/>
              </a:defRPr>
            </a:lvl9pPr>
          </a:lstStyle>
          <a:p>
            <a:pPr>
              <a:buFont typeface="Arial" panose="020B0604020202020204" pitchFamily="34" charset="0"/>
              <a:buChar char="•"/>
            </a:pPr>
            <a:r>
              <a:rPr lang="ja-JP" altLang="en-US" sz="3600" dirty="0">
                <a:latin typeface="メイリオ" panose="020B0604030504040204" pitchFamily="50" charset="-128"/>
                <a:ea typeface="メイリオ" panose="020B0604030504040204" pitchFamily="50" charset="-128"/>
              </a:rPr>
              <a:t>充実</a:t>
            </a:r>
            <a:r>
              <a:rPr lang="ja-JP" altLang="en-US" sz="3600" dirty="0" smtClean="0">
                <a:latin typeface="メイリオ" panose="020B0604030504040204" pitchFamily="50" charset="-128"/>
                <a:ea typeface="メイリオ" panose="020B0604030504040204" pitchFamily="50" charset="-128"/>
              </a:rPr>
              <a:t>した</a:t>
            </a:r>
            <a:r>
              <a:rPr lang="ja-JP" altLang="en-US" sz="3600" b="1" dirty="0" smtClean="0">
                <a:latin typeface="メイリオ" panose="020B0604030504040204" pitchFamily="50" charset="-128"/>
                <a:ea typeface="メイリオ" panose="020B0604030504040204" pitchFamily="50" charset="-128"/>
              </a:rPr>
              <a:t>教育制度</a:t>
            </a:r>
            <a:r>
              <a:rPr lang="ja-JP" altLang="en-US" sz="3600" dirty="0" smtClean="0">
                <a:latin typeface="メイリオ" panose="020B0604030504040204" pitchFamily="50" charset="-128"/>
                <a:ea typeface="メイリオ" panose="020B0604030504040204" pitchFamily="50" charset="-128"/>
              </a:rPr>
              <a:t>！</a:t>
            </a:r>
            <a:endParaRPr lang="en-US" altLang="ja-JP" sz="3600" dirty="0" smtClean="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6907876" y="2210040"/>
            <a:ext cx="4288353" cy="584775"/>
          </a:xfrm>
          <a:prstGeom prst="rect">
            <a:avLst/>
          </a:prstGeom>
          <a:noFill/>
        </p:spPr>
        <p:txBody>
          <a:bodyPr wrap="none" rtlCol="0">
            <a:spAutoFit/>
          </a:bodyPr>
          <a:lstStyle/>
          <a:p>
            <a:r>
              <a:rPr kumimoji="1" lang="ja-JP" altLang="en-US" sz="3200" dirty="0" smtClean="0">
                <a:latin typeface="メイリオ" panose="020B0604030504040204" pitchFamily="50" charset="-128"/>
                <a:ea typeface="メイリオ" panose="020B0604030504040204" pitchFamily="50" charset="-128"/>
              </a:rPr>
              <a:t>⇒　</a:t>
            </a:r>
            <a:r>
              <a:rPr kumimoji="1" lang="ja-JP" altLang="en-US" sz="3200" u="sng" dirty="0" smtClean="0">
                <a:latin typeface="メイリオ" panose="020B0604030504040204" pitchFamily="50" charset="-128"/>
                <a:ea typeface="メイリオ" panose="020B0604030504040204" pitchFamily="50" charset="-128"/>
              </a:rPr>
              <a:t>初心者でも</a:t>
            </a:r>
            <a:r>
              <a:rPr kumimoji="1" lang="ja-JP" altLang="en-US" sz="3200" b="1" u="sng" dirty="0" smtClean="0">
                <a:latin typeface="メイリオ" panose="020B0604030504040204" pitchFamily="50" charset="-128"/>
                <a:ea typeface="メイリオ" panose="020B0604030504040204" pitchFamily="50" charset="-128"/>
              </a:rPr>
              <a:t>安心</a:t>
            </a:r>
            <a:r>
              <a:rPr kumimoji="1" lang="ja-JP" altLang="en-US" sz="3200" u="sng" dirty="0" smtClean="0">
                <a:latin typeface="メイリオ" panose="020B0604030504040204" pitchFamily="50" charset="-128"/>
                <a:ea typeface="メイリオ" panose="020B0604030504040204" pitchFamily="50" charset="-128"/>
              </a:rPr>
              <a:t>！</a:t>
            </a:r>
            <a:endParaRPr kumimoji="1" lang="ja-JP" altLang="en-US" sz="3200" u="sng"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564741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視差">
  <a:themeElements>
    <a:clrScheme name="視差">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視差">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視差">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視差</Template>
  <TotalTime>1137</TotalTime>
  <Words>932</Words>
  <Application>Microsoft Office PowerPoint</Application>
  <PresentationFormat>ワイド画面</PresentationFormat>
  <Paragraphs>138</Paragraphs>
  <Slides>10</Slides>
  <Notes>10</Notes>
  <HiddenSlides>0</HiddenSlides>
  <MMClips>2</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10</vt:i4>
      </vt:variant>
    </vt:vector>
  </HeadingPairs>
  <TitlesOfParts>
    <vt:vector size="20" baseType="lpstr">
      <vt:lpstr>HGｺﾞｼｯｸM</vt:lpstr>
      <vt:lpstr>メイリオ</vt:lpstr>
      <vt:lpstr>游ゴシック</vt:lpstr>
      <vt:lpstr>Agency FB</vt:lpstr>
      <vt:lpstr>Arial</vt:lpstr>
      <vt:lpstr>Corbel</vt:lpstr>
      <vt:lpstr>Courier New</vt:lpstr>
      <vt:lpstr>Segoe UI</vt:lpstr>
      <vt:lpstr>Wingdings</vt:lpstr>
      <vt:lpstr>視差</vt:lpstr>
      <vt:lpstr>CIR-KIT</vt:lpstr>
      <vt:lpstr>CIR-KITとは</vt:lpstr>
      <vt:lpstr>CIR-KITの活動目標</vt:lpstr>
      <vt:lpstr>昨年度の活動成果</vt:lpstr>
      <vt:lpstr>普段の活動内容</vt:lpstr>
      <vt:lpstr>今年度の活動予定</vt:lpstr>
      <vt:lpstr>一年生の活動内容</vt:lpstr>
      <vt:lpstr>一年生の活動内容</vt:lpstr>
      <vt:lpstr>CIR-KITの特長</vt:lpstr>
      <vt:lpstr>CAUTION!!!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bata</dc:creator>
  <cp:lastModifiedBy>bata</cp:lastModifiedBy>
  <cp:revision>94</cp:revision>
  <dcterms:created xsi:type="dcterms:W3CDTF">2017-03-31T23:05:11Z</dcterms:created>
  <dcterms:modified xsi:type="dcterms:W3CDTF">2017-04-03T16:54:30Z</dcterms:modified>
</cp:coreProperties>
</file>

<file path=docProps/thumbnail.jpeg>
</file>